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59" r:id="rId4"/>
    <p:sldId id="273" r:id="rId5"/>
    <p:sldId id="260" r:id="rId6"/>
    <p:sldId id="274" r:id="rId7"/>
    <p:sldId id="275" r:id="rId8"/>
    <p:sldId id="266" r:id="rId9"/>
    <p:sldId id="267" r:id="rId10"/>
    <p:sldId id="262" r:id="rId11"/>
    <p:sldId id="264" r:id="rId12"/>
    <p:sldId id="263" r:id="rId13"/>
    <p:sldId id="276" r:id="rId14"/>
    <p:sldId id="277" r:id="rId15"/>
    <p:sldId id="269" r:id="rId16"/>
    <p:sldId id="279" r:id="rId17"/>
    <p:sldId id="278" r:id="rId18"/>
    <p:sldId id="280" r:id="rId19"/>
    <p:sldId id="281" r:id="rId20"/>
    <p:sldId id="27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ửu Đàm Văn Hoàng" initials="BĐVH" lastIdx="1" clrIdx="0">
    <p:extLst>
      <p:ext uri="{19B8F6BF-5375-455C-9EA6-DF929625EA0E}">
        <p15:presenceInfo xmlns:p15="http://schemas.microsoft.com/office/powerpoint/2012/main" userId="Bửu Đàm Văn Hoà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5" autoAdjust="0"/>
    <p:restoredTop sz="94660"/>
  </p:normalViewPr>
  <p:slideViewPr>
    <p:cSldViewPr snapToGrid="0">
      <p:cViewPr varScale="1">
        <p:scale>
          <a:sx n="64" d="100"/>
          <a:sy n="64" d="100"/>
        </p:scale>
        <p:origin x="96"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8-31T15:16:09.320" idx="1">
    <p:pos x="10" y="10"/>
    <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9AF00A-DA28-4D45-8F3F-D0D995DC1C05}" type="datetimeFigureOut">
              <a:rPr lang="en-US" smtClean="0"/>
              <a:t>9/9/2018</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1CE91CD8-3313-41AE-806E-3A50734BC696}" type="slidenum">
              <a:rPr lang="en-US" smtClean="0"/>
              <a:t>‹#›</a:t>
            </a:fld>
            <a:endParaRPr lang="en-US"/>
          </a:p>
        </p:txBody>
      </p:sp>
    </p:spTree>
    <p:extLst>
      <p:ext uri="{BB962C8B-B14F-4D97-AF65-F5344CB8AC3E}">
        <p14:creationId xmlns:p14="http://schemas.microsoft.com/office/powerpoint/2010/main" val="2921219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E9AF00A-DA28-4D45-8F3F-D0D995DC1C05}" type="datetimeFigureOut">
              <a:rPr lang="en-US" smtClean="0"/>
              <a:t>9/9/2018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91CD8-3313-41AE-806E-3A50734BC696}" type="slidenum">
              <a:rPr lang="en-US" smtClean="0"/>
              <a:t>‹#›</a:t>
            </a:fld>
            <a:endParaRPr lang="en-US"/>
          </a:p>
        </p:txBody>
      </p:sp>
    </p:spTree>
    <p:extLst>
      <p:ext uri="{BB962C8B-B14F-4D97-AF65-F5344CB8AC3E}">
        <p14:creationId xmlns:p14="http://schemas.microsoft.com/office/powerpoint/2010/main" val="2409929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9AF00A-DA28-4D45-8F3F-D0D995DC1C05}"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91CD8-3313-41AE-806E-3A50734BC696}" type="slidenum">
              <a:rPr lang="en-US" smtClean="0"/>
              <a:t>‹#›</a:t>
            </a:fld>
            <a:endParaRPr lang="en-US"/>
          </a:p>
        </p:txBody>
      </p:sp>
    </p:spTree>
    <p:extLst>
      <p:ext uri="{BB962C8B-B14F-4D97-AF65-F5344CB8AC3E}">
        <p14:creationId xmlns:p14="http://schemas.microsoft.com/office/powerpoint/2010/main" val="4223643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9AF00A-DA28-4D45-8F3F-D0D995DC1C05}"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91CD8-3313-41AE-806E-3A50734BC696}" type="slidenum">
              <a:rPr lang="en-US" smtClean="0"/>
              <a:t>‹#›</a:t>
            </a:fld>
            <a:endParaRPr lang="en-US"/>
          </a:p>
        </p:txBody>
      </p:sp>
    </p:spTree>
    <p:extLst>
      <p:ext uri="{BB962C8B-B14F-4D97-AF65-F5344CB8AC3E}">
        <p14:creationId xmlns:p14="http://schemas.microsoft.com/office/powerpoint/2010/main" val="872562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9AF00A-DA28-4D45-8F3F-D0D995DC1C05}"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91CD8-3313-41AE-806E-3A50734BC696}" type="slidenum">
              <a:rPr lang="en-US" smtClean="0"/>
              <a:t>‹#›</a:t>
            </a:fld>
            <a:endParaRPr lang="en-US"/>
          </a:p>
        </p:txBody>
      </p:sp>
    </p:spTree>
    <p:extLst>
      <p:ext uri="{BB962C8B-B14F-4D97-AF65-F5344CB8AC3E}">
        <p14:creationId xmlns:p14="http://schemas.microsoft.com/office/powerpoint/2010/main" val="553477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9AF00A-DA28-4D45-8F3F-D0D995DC1C05}"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91CD8-3313-41AE-806E-3A50734BC696}" type="slidenum">
              <a:rPr lang="en-US" smtClean="0"/>
              <a:t>‹#›</a:t>
            </a:fld>
            <a:endParaRPr lang="en-US"/>
          </a:p>
        </p:txBody>
      </p:sp>
    </p:spTree>
    <p:extLst>
      <p:ext uri="{BB962C8B-B14F-4D97-AF65-F5344CB8AC3E}">
        <p14:creationId xmlns:p14="http://schemas.microsoft.com/office/powerpoint/2010/main" val="2757967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9AF00A-DA28-4D45-8F3F-D0D995DC1C05}"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91CD8-3313-41AE-806E-3A50734BC696}" type="slidenum">
              <a:rPr lang="en-US" smtClean="0"/>
              <a:t>‹#›</a:t>
            </a:fld>
            <a:endParaRPr lang="en-US"/>
          </a:p>
        </p:txBody>
      </p:sp>
    </p:spTree>
    <p:extLst>
      <p:ext uri="{BB962C8B-B14F-4D97-AF65-F5344CB8AC3E}">
        <p14:creationId xmlns:p14="http://schemas.microsoft.com/office/powerpoint/2010/main" val="79965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9AF00A-DA28-4D45-8F3F-D0D995DC1C05}"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91CD8-3313-41AE-806E-3A50734BC696}" type="slidenum">
              <a:rPr lang="en-US" smtClean="0"/>
              <a:t>‹#›</a:t>
            </a:fld>
            <a:endParaRPr lang="en-US"/>
          </a:p>
        </p:txBody>
      </p:sp>
    </p:spTree>
    <p:extLst>
      <p:ext uri="{BB962C8B-B14F-4D97-AF65-F5344CB8AC3E}">
        <p14:creationId xmlns:p14="http://schemas.microsoft.com/office/powerpoint/2010/main" val="7434162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9AF00A-DA28-4D45-8F3F-D0D995DC1C05}"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91CD8-3313-41AE-806E-3A50734BC696}" type="slidenum">
              <a:rPr lang="en-US" smtClean="0"/>
              <a:t>‹#›</a:t>
            </a:fld>
            <a:endParaRPr lang="en-US"/>
          </a:p>
        </p:txBody>
      </p:sp>
    </p:spTree>
    <p:extLst>
      <p:ext uri="{BB962C8B-B14F-4D97-AF65-F5344CB8AC3E}">
        <p14:creationId xmlns:p14="http://schemas.microsoft.com/office/powerpoint/2010/main" val="3978920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9AF00A-DA28-4D45-8F3F-D0D995DC1C05}"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1CE91CD8-3313-41AE-806E-3A50734BC696}" type="slidenum">
              <a:rPr lang="en-US" smtClean="0"/>
              <a:t>‹#›</a:t>
            </a:fld>
            <a:endParaRPr lang="en-US"/>
          </a:p>
        </p:txBody>
      </p:sp>
    </p:spTree>
    <p:extLst>
      <p:ext uri="{BB962C8B-B14F-4D97-AF65-F5344CB8AC3E}">
        <p14:creationId xmlns:p14="http://schemas.microsoft.com/office/powerpoint/2010/main" val="1697382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9AF00A-DA28-4D45-8F3F-D0D995DC1C05}"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91CD8-3313-41AE-806E-3A50734BC696}" type="slidenum">
              <a:rPr lang="en-US" smtClean="0"/>
              <a:t>‹#›</a:t>
            </a:fld>
            <a:endParaRPr lang="en-US"/>
          </a:p>
        </p:txBody>
      </p:sp>
    </p:spTree>
    <p:extLst>
      <p:ext uri="{BB962C8B-B14F-4D97-AF65-F5344CB8AC3E}">
        <p14:creationId xmlns:p14="http://schemas.microsoft.com/office/powerpoint/2010/main" val="3295778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9AF00A-DA28-4D45-8F3F-D0D995DC1C05}" type="datetimeFigureOut">
              <a:rPr lang="en-US" smtClean="0"/>
              <a:t>9/9/2018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91CD8-3313-41AE-806E-3A50734BC696}" type="slidenum">
              <a:rPr lang="en-US" smtClean="0"/>
              <a:t>‹#›</a:t>
            </a:fld>
            <a:endParaRPr lang="en-US"/>
          </a:p>
        </p:txBody>
      </p:sp>
    </p:spTree>
    <p:extLst>
      <p:ext uri="{BB962C8B-B14F-4D97-AF65-F5344CB8AC3E}">
        <p14:creationId xmlns:p14="http://schemas.microsoft.com/office/powerpoint/2010/main" val="102727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9AF00A-DA28-4D45-8F3F-D0D995DC1C05}" type="datetimeFigureOut">
              <a:rPr lang="en-US" smtClean="0"/>
              <a:t>9/9/2018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E91CD8-3313-41AE-806E-3A50734BC696}" type="slidenum">
              <a:rPr lang="en-US" smtClean="0"/>
              <a:t>‹#›</a:t>
            </a:fld>
            <a:endParaRPr lang="en-US"/>
          </a:p>
        </p:txBody>
      </p:sp>
    </p:spTree>
    <p:extLst>
      <p:ext uri="{BB962C8B-B14F-4D97-AF65-F5344CB8AC3E}">
        <p14:creationId xmlns:p14="http://schemas.microsoft.com/office/powerpoint/2010/main" val="2436747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9AF00A-DA28-4D45-8F3F-D0D995DC1C05}" type="datetimeFigureOut">
              <a:rPr lang="en-US" smtClean="0"/>
              <a:t>9/9/2018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E91CD8-3313-41AE-806E-3A50734BC696}" type="slidenum">
              <a:rPr lang="en-US" smtClean="0"/>
              <a:t>‹#›</a:t>
            </a:fld>
            <a:endParaRPr lang="en-US"/>
          </a:p>
        </p:txBody>
      </p:sp>
    </p:spTree>
    <p:extLst>
      <p:ext uri="{BB962C8B-B14F-4D97-AF65-F5344CB8AC3E}">
        <p14:creationId xmlns:p14="http://schemas.microsoft.com/office/powerpoint/2010/main" val="1181940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9AF00A-DA28-4D45-8F3F-D0D995DC1C05}" type="datetimeFigureOut">
              <a:rPr lang="en-US" smtClean="0"/>
              <a:t>9/9/2018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E91CD8-3313-41AE-806E-3A50734BC696}" type="slidenum">
              <a:rPr lang="en-US" smtClean="0"/>
              <a:t>‹#›</a:t>
            </a:fld>
            <a:endParaRPr lang="en-US"/>
          </a:p>
        </p:txBody>
      </p:sp>
    </p:spTree>
    <p:extLst>
      <p:ext uri="{BB962C8B-B14F-4D97-AF65-F5344CB8AC3E}">
        <p14:creationId xmlns:p14="http://schemas.microsoft.com/office/powerpoint/2010/main" val="2216935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E9AF00A-DA28-4D45-8F3F-D0D995DC1C05}" type="datetimeFigureOut">
              <a:rPr lang="en-US" smtClean="0"/>
              <a:t>9/9/2018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91CD8-3313-41AE-806E-3A50734BC696}" type="slidenum">
              <a:rPr lang="en-US" smtClean="0"/>
              <a:t>‹#›</a:t>
            </a:fld>
            <a:endParaRPr lang="en-US"/>
          </a:p>
        </p:txBody>
      </p:sp>
    </p:spTree>
    <p:extLst>
      <p:ext uri="{BB962C8B-B14F-4D97-AF65-F5344CB8AC3E}">
        <p14:creationId xmlns:p14="http://schemas.microsoft.com/office/powerpoint/2010/main" val="375943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E9AF00A-DA28-4D45-8F3F-D0D995DC1C05}" type="datetimeFigureOut">
              <a:rPr lang="en-US" smtClean="0"/>
              <a:t>9/9/2018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91CD8-3313-41AE-806E-3A50734BC696}" type="slidenum">
              <a:rPr lang="en-US" smtClean="0"/>
              <a:t>‹#›</a:t>
            </a:fld>
            <a:endParaRPr lang="en-US"/>
          </a:p>
        </p:txBody>
      </p:sp>
    </p:spTree>
    <p:extLst>
      <p:ext uri="{BB962C8B-B14F-4D97-AF65-F5344CB8AC3E}">
        <p14:creationId xmlns:p14="http://schemas.microsoft.com/office/powerpoint/2010/main" val="1400131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E9AF00A-DA28-4D45-8F3F-D0D995DC1C05}" type="datetimeFigureOut">
              <a:rPr lang="en-US" smtClean="0"/>
              <a:t>9/9/2018</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CE91CD8-3313-41AE-806E-3A50734BC696}" type="slidenum">
              <a:rPr lang="en-US" smtClean="0"/>
              <a:t>‹#›</a:t>
            </a:fld>
            <a:endParaRPr lang="en-US"/>
          </a:p>
        </p:txBody>
      </p:sp>
    </p:spTree>
    <p:extLst>
      <p:ext uri="{BB962C8B-B14F-4D97-AF65-F5344CB8AC3E}">
        <p14:creationId xmlns:p14="http://schemas.microsoft.com/office/powerpoint/2010/main" val="212998125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6733F-E969-455D-8703-485E4ED7758B}"/>
              </a:ext>
            </a:extLst>
          </p:cNvPr>
          <p:cNvSpPr>
            <a:spLocks noGrp="1"/>
          </p:cNvSpPr>
          <p:nvPr>
            <p:ph type="ctrTitle"/>
          </p:nvPr>
        </p:nvSpPr>
        <p:spPr/>
        <p:txBody>
          <a:bodyPr>
            <a:normAutofit fontScale="90000"/>
          </a:bodyPr>
          <a:lstStyle/>
          <a:p>
            <a:r>
              <a:rPr lang="en-US" b="1" dirty="0">
                <a:solidFill>
                  <a:schemeClr val="accent6">
                    <a:lumMod val="75000"/>
                  </a:schemeClr>
                </a:solidFill>
                <a:latin typeface="Arial" panose="020B0604020202020204" pitchFamily="34" charset="0"/>
                <a:cs typeface="Arial" panose="020B0604020202020204" pitchFamily="34" charset="0"/>
              </a:rPr>
              <a:t>BÀI THUYẾT TRÌNH</a:t>
            </a:r>
            <a:br>
              <a:rPr lang="en-US" b="1" dirty="0">
                <a:solidFill>
                  <a:schemeClr val="accent6">
                    <a:lumMod val="75000"/>
                  </a:schemeClr>
                </a:solidFill>
                <a:latin typeface="Arial" panose="020B0604020202020204" pitchFamily="34" charset="0"/>
                <a:cs typeface="Arial" panose="020B0604020202020204" pitchFamily="34" charset="0"/>
              </a:rPr>
            </a:br>
            <a:r>
              <a:rPr lang="en-US" b="1" dirty="0">
                <a:solidFill>
                  <a:schemeClr val="accent6">
                    <a:lumMod val="75000"/>
                  </a:schemeClr>
                </a:solidFill>
                <a:latin typeface="Arial" panose="020B0604020202020204" pitchFamily="34" charset="0"/>
                <a:cs typeface="Arial" panose="020B0604020202020204" pitchFamily="34" charset="0"/>
              </a:rPr>
              <a:t>MÔ HÌNH SCRUM</a:t>
            </a:r>
            <a:br>
              <a:rPr lang="en-US" b="1" dirty="0">
                <a:solidFill>
                  <a:schemeClr val="accent6">
                    <a:lumMod val="75000"/>
                  </a:schemeClr>
                </a:solidFill>
                <a:latin typeface="Arial" panose="020B0604020202020204" pitchFamily="34" charset="0"/>
                <a:cs typeface="Arial" panose="020B0604020202020204" pitchFamily="34" charset="0"/>
              </a:rPr>
            </a:br>
            <a:r>
              <a:rPr lang="en-US" b="1" dirty="0" err="1">
                <a:solidFill>
                  <a:schemeClr val="accent4"/>
                </a:solidFill>
                <a:latin typeface="Arial" panose="020B0604020202020204" pitchFamily="34" charset="0"/>
                <a:cs typeface="Arial" panose="020B0604020202020204" pitchFamily="34" charset="0"/>
              </a:rPr>
              <a:t>Nhóm</a:t>
            </a:r>
            <a:r>
              <a:rPr lang="en-US" b="1" dirty="0">
                <a:solidFill>
                  <a:schemeClr val="accent4"/>
                </a:solidFill>
                <a:latin typeface="Arial" panose="020B0604020202020204" pitchFamily="34" charset="0"/>
                <a:cs typeface="Arial" panose="020B0604020202020204" pitchFamily="34" charset="0"/>
              </a:rPr>
              <a:t> 7</a:t>
            </a:r>
          </a:p>
        </p:txBody>
      </p:sp>
      <p:sp>
        <p:nvSpPr>
          <p:cNvPr id="3" name="Subtitle 2">
            <a:extLst>
              <a:ext uri="{FF2B5EF4-FFF2-40B4-BE49-F238E27FC236}">
                <a16:creationId xmlns:a16="http://schemas.microsoft.com/office/drawing/2014/main" id="{517FB46D-5AD3-4E05-B55D-9A382FE9406B}"/>
              </a:ext>
            </a:extLst>
          </p:cNvPr>
          <p:cNvSpPr>
            <a:spLocks noGrp="1"/>
          </p:cNvSpPr>
          <p:nvPr>
            <p:ph type="subTitle" idx="1"/>
          </p:nvPr>
        </p:nvSpPr>
        <p:spPr/>
        <p:txBody>
          <a:bodyPr/>
          <a:lstStyle/>
          <a:p>
            <a:r>
              <a:rPr lang="en-US" b="1" dirty="0">
                <a:latin typeface="Arial" panose="020B0604020202020204" pitchFamily="34" charset="0"/>
                <a:cs typeface="Arial" panose="020B0604020202020204" pitchFamily="34" charset="0"/>
              </a:rPr>
              <a:t>Team members</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Đàm Văn Hoàng Bửu</a:t>
            </a:r>
          </a:p>
          <a:p>
            <a:r>
              <a:rPr lang="en-US" dirty="0" err="1">
                <a:latin typeface="Arial" panose="020B0604020202020204" pitchFamily="34" charset="0"/>
                <a:cs typeface="Arial" panose="020B0604020202020204" pitchFamily="34" charset="0"/>
              </a:rPr>
              <a:t>Nguyễn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Minh </a:t>
            </a:r>
            <a:r>
              <a:rPr lang="en-US" dirty="0" err="1">
                <a:latin typeface="Arial" panose="020B0604020202020204" pitchFamily="34" charset="0"/>
                <a:cs typeface="Arial" panose="020B0604020202020204" pitchFamily="34" charset="0"/>
              </a:rPr>
              <a:t>Ánh</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4195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E591D0-17BF-4087-8D6E-57DF9CD0F4EC}"/>
              </a:ext>
            </a:extLst>
          </p:cNvPr>
          <p:cNvSpPr>
            <a:spLocks noGrp="1"/>
          </p:cNvSpPr>
          <p:nvPr>
            <p:ph type="title"/>
          </p:nvPr>
        </p:nvSpPr>
        <p:spPr>
          <a:xfrm>
            <a:off x="1484311" y="148282"/>
            <a:ext cx="10018713" cy="840259"/>
          </a:xfrm>
        </p:spPr>
        <p:txBody>
          <a:bodyPr/>
          <a:lstStyle/>
          <a:p>
            <a:r>
              <a:rPr lang="en-US" b="1" dirty="0">
                <a:solidFill>
                  <a:schemeClr val="accent6">
                    <a:lumMod val="75000"/>
                  </a:schemeClr>
                </a:solidFill>
                <a:latin typeface="Arial" panose="020B0604020202020204" pitchFamily="34" charset="0"/>
                <a:cs typeface="Arial" panose="020B0604020202020204" pitchFamily="34" charset="0"/>
              </a:rPr>
              <a:t>SPRINT VẬN HÀNH NH</a:t>
            </a:r>
            <a:r>
              <a:rPr lang="vi-VN" b="1" dirty="0">
                <a:solidFill>
                  <a:schemeClr val="accent6">
                    <a:lumMod val="75000"/>
                  </a:schemeClr>
                </a:solidFill>
                <a:cs typeface="Arial" panose="020B0604020202020204" pitchFamily="34" charset="0"/>
              </a:rPr>
              <a:t>Ư</a:t>
            </a:r>
            <a:r>
              <a:rPr lang="en-US" b="1" dirty="0">
                <a:solidFill>
                  <a:schemeClr val="accent6">
                    <a:lumMod val="75000"/>
                  </a:schemeClr>
                </a:solidFill>
                <a:latin typeface="Arial" panose="020B0604020202020204" pitchFamily="34" charset="0"/>
                <a:cs typeface="Arial" panose="020B0604020202020204" pitchFamily="34" charset="0"/>
              </a:rPr>
              <a:t> THẾ NÀO?</a:t>
            </a:r>
            <a:endParaRPr lang="en-US" b="1" dirty="0">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AC030FEE-8689-4D7E-83F0-4D26D08D66CD}"/>
              </a:ext>
            </a:extLst>
          </p:cNvPr>
          <p:cNvSpPr/>
          <p:nvPr/>
        </p:nvSpPr>
        <p:spPr>
          <a:xfrm>
            <a:off x="1964724" y="1260389"/>
            <a:ext cx="2150076" cy="65490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rial" panose="020B0604020202020204" pitchFamily="34" charset="0"/>
                <a:cs typeface="Arial" panose="020B0604020202020204" pitchFamily="34" charset="0"/>
              </a:rPr>
              <a:t>Product Backlog</a:t>
            </a:r>
          </a:p>
        </p:txBody>
      </p:sp>
      <p:sp>
        <p:nvSpPr>
          <p:cNvPr id="7" name="Rectangle 6">
            <a:extLst>
              <a:ext uri="{FF2B5EF4-FFF2-40B4-BE49-F238E27FC236}">
                <a16:creationId xmlns:a16="http://schemas.microsoft.com/office/drawing/2014/main" id="{823F19DD-7A96-4CF6-A299-10806E92D50D}"/>
              </a:ext>
            </a:extLst>
          </p:cNvPr>
          <p:cNvSpPr/>
          <p:nvPr/>
        </p:nvSpPr>
        <p:spPr>
          <a:xfrm>
            <a:off x="2075935" y="2384854"/>
            <a:ext cx="1878227" cy="2718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13EA4F2-0B4A-4207-9E3D-5DAB3D7E04C1}"/>
              </a:ext>
            </a:extLst>
          </p:cNvPr>
          <p:cNvSpPr/>
          <p:nvPr/>
        </p:nvSpPr>
        <p:spPr>
          <a:xfrm>
            <a:off x="2075935" y="2829697"/>
            <a:ext cx="1878227" cy="2718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A5C35CE1-1F3D-4395-811B-05EB95687213}"/>
              </a:ext>
            </a:extLst>
          </p:cNvPr>
          <p:cNvSpPr/>
          <p:nvPr/>
        </p:nvSpPr>
        <p:spPr>
          <a:xfrm>
            <a:off x="2075935" y="3256005"/>
            <a:ext cx="1878227" cy="2718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59EB7B3-AD4A-4E75-B636-A7012D6CBED4}"/>
              </a:ext>
            </a:extLst>
          </p:cNvPr>
          <p:cNvSpPr/>
          <p:nvPr/>
        </p:nvSpPr>
        <p:spPr>
          <a:xfrm>
            <a:off x="2075935" y="3719383"/>
            <a:ext cx="1878227" cy="2718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0864FAB2-C479-458D-94E5-777BB66803F7}"/>
              </a:ext>
            </a:extLst>
          </p:cNvPr>
          <p:cNvSpPr/>
          <p:nvPr/>
        </p:nvSpPr>
        <p:spPr>
          <a:xfrm>
            <a:off x="2075935" y="4164226"/>
            <a:ext cx="1878227" cy="271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B1966364-F74D-4059-A66A-D953399F768B}"/>
              </a:ext>
            </a:extLst>
          </p:cNvPr>
          <p:cNvSpPr/>
          <p:nvPr/>
        </p:nvSpPr>
        <p:spPr>
          <a:xfrm>
            <a:off x="2075935" y="4609069"/>
            <a:ext cx="1878227" cy="271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B7A33C1A-57C9-42FC-B5C4-19458E028E3A}"/>
              </a:ext>
            </a:extLst>
          </p:cNvPr>
          <p:cNvSpPr/>
          <p:nvPr/>
        </p:nvSpPr>
        <p:spPr>
          <a:xfrm>
            <a:off x="2075935" y="5053912"/>
            <a:ext cx="1878227" cy="271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30F0B003-4CEC-4284-AC00-FA39FF522D0D}"/>
              </a:ext>
            </a:extLst>
          </p:cNvPr>
          <p:cNvSpPr/>
          <p:nvPr/>
        </p:nvSpPr>
        <p:spPr>
          <a:xfrm>
            <a:off x="2075935" y="5498755"/>
            <a:ext cx="1878227" cy="271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BD76AAE-5C52-48CD-9112-EB1A2823E1CE}"/>
              </a:ext>
            </a:extLst>
          </p:cNvPr>
          <p:cNvSpPr/>
          <p:nvPr/>
        </p:nvSpPr>
        <p:spPr>
          <a:xfrm>
            <a:off x="2075935" y="5943598"/>
            <a:ext cx="1878227" cy="271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0FF9F1CE-8E34-4BBE-A864-4830C0284005}"/>
              </a:ext>
            </a:extLst>
          </p:cNvPr>
          <p:cNvSpPr/>
          <p:nvPr/>
        </p:nvSpPr>
        <p:spPr>
          <a:xfrm>
            <a:off x="7821827" y="1260389"/>
            <a:ext cx="2026508" cy="65490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rial" panose="020B0604020202020204" pitchFamily="34" charset="0"/>
                <a:cs typeface="Arial" panose="020B0604020202020204" pitchFamily="34" charset="0"/>
              </a:rPr>
              <a:t>Sprint Backlog</a:t>
            </a:r>
          </a:p>
        </p:txBody>
      </p:sp>
      <p:sp>
        <p:nvSpPr>
          <p:cNvPr id="17" name="Arrow: Right 16">
            <a:extLst>
              <a:ext uri="{FF2B5EF4-FFF2-40B4-BE49-F238E27FC236}">
                <a16:creationId xmlns:a16="http://schemas.microsoft.com/office/drawing/2014/main" id="{4D85FD8B-583D-45DB-A204-24A2DB191C32}"/>
              </a:ext>
            </a:extLst>
          </p:cNvPr>
          <p:cNvSpPr/>
          <p:nvPr/>
        </p:nvSpPr>
        <p:spPr>
          <a:xfrm>
            <a:off x="284205" y="1260389"/>
            <a:ext cx="1556951" cy="654908"/>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rial" panose="020B0604020202020204" pitchFamily="34" charset="0"/>
                <a:cs typeface="Arial" panose="020B0604020202020204" pitchFamily="34" charset="0"/>
              </a:rPr>
              <a:t>START</a:t>
            </a:r>
          </a:p>
        </p:txBody>
      </p:sp>
    </p:spTree>
    <p:extLst>
      <p:ext uri="{BB962C8B-B14F-4D97-AF65-F5344CB8AC3E}">
        <p14:creationId xmlns:p14="http://schemas.microsoft.com/office/powerpoint/2010/main" val="281010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2.59259E-6 L 0.47643 -2.59259E-6 " pathEditMode="relative" rAng="0" ptsTypes="AA">
                                      <p:cBhvr>
                                        <p:cTn id="6" dur="2000" fill="hold"/>
                                        <p:tgtEl>
                                          <p:spTgt spid="7"/>
                                        </p:tgtEl>
                                        <p:attrNameLst>
                                          <p:attrName>ppt_x</p:attrName>
                                          <p:attrName>ppt_y</p:attrName>
                                        </p:attrNameLst>
                                      </p:cBhvr>
                                      <p:rCtr x="23815" y="0"/>
                                    </p:animMotion>
                                  </p:childTnLst>
                                </p:cTn>
                              </p:par>
                              <p:par>
                                <p:cTn id="7" presetID="42" presetClass="path" presetSubtype="0" accel="50000" decel="50000" fill="hold" grpId="0" nodeType="withEffect">
                                  <p:stCondLst>
                                    <p:cond delay="500"/>
                                  </p:stCondLst>
                                  <p:childTnLst>
                                    <p:animMotion origin="layout" path="M 4.375E-6 2.59259E-6 L 0.47643 -0.00347 " pathEditMode="relative" rAng="0" ptsTypes="AA">
                                      <p:cBhvr>
                                        <p:cTn id="8" dur="2000" fill="hold"/>
                                        <p:tgtEl>
                                          <p:spTgt spid="8"/>
                                        </p:tgtEl>
                                        <p:attrNameLst>
                                          <p:attrName>ppt_x</p:attrName>
                                          <p:attrName>ppt_y</p:attrName>
                                        </p:attrNameLst>
                                      </p:cBhvr>
                                      <p:rCtr x="23815" y="-185"/>
                                    </p:animMotion>
                                  </p:childTnLst>
                                </p:cTn>
                              </p:par>
                              <p:par>
                                <p:cTn id="9" presetID="42" presetClass="path" presetSubtype="0" accel="50000" decel="50000" fill="hold" grpId="0" nodeType="withEffect">
                                  <p:stCondLst>
                                    <p:cond delay="1000"/>
                                  </p:stCondLst>
                                  <p:childTnLst>
                                    <p:animMotion origin="layout" path="M 4.375E-6 -4.44444E-6 L 0.47539 0.00556 " pathEditMode="relative" rAng="0" ptsTypes="AA">
                                      <p:cBhvr>
                                        <p:cTn id="10" dur="2000" fill="hold"/>
                                        <p:tgtEl>
                                          <p:spTgt spid="9"/>
                                        </p:tgtEl>
                                        <p:attrNameLst>
                                          <p:attrName>ppt_x</p:attrName>
                                          <p:attrName>ppt_y</p:attrName>
                                        </p:attrNameLst>
                                      </p:cBhvr>
                                      <p:rCtr x="23763" y="278"/>
                                    </p:animMotion>
                                  </p:childTnLst>
                                </p:cTn>
                              </p:par>
                              <p:par>
                                <p:cTn id="11" presetID="42" presetClass="path" presetSubtype="0" accel="50000" decel="50000" fill="hold" grpId="0" nodeType="withEffect">
                                  <p:stCondLst>
                                    <p:cond delay="1250"/>
                                  </p:stCondLst>
                                  <p:childTnLst>
                                    <p:animMotion origin="layout" path="M 4.375E-6 2.96296E-6 L 0.47539 0.00185 " pathEditMode="relative" rAng="0" ptsTypes="AA">
                                      <p:cBhvr>
                                        <p:cTn id="12" dur="2000" fill="hold"/>
                                        <p:tgtEl>
                                          <p:spTgt spid="10"/>
                                        </p:tgtEl>
                                        <p:attrNameLst>
                                          <p:attrName>ppt_x</p:attrName>
                                          <p:attrName>ppt_y</p:attrName>
                                        </p:attrNameLst>
                                      </p:cBhvr>
                                      <p:rCtr x="23763"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3DA71-B25D-46C5-8E87-2B4E47423138}"/>
              </a:ext>
            </a:extLst>
          </p:cNvPr>
          <p:cNvSpPr>
            <a:spLocks noGrp="1"/>
          </p:cNvSpPr>
          <p:nvPr>
            <p:ph type="title"/>
          </p:nvPr>
        </p:nvSpPr>
        <p:spPr>
          <a:xfrm>
            <a:off x="1484310" y="202994"/>
            <a:ext cx="10018713" cy="1164235"/>
          </a:xfrm>
        </p:spPr>
        <p:txBody>
          <a:bodyPr/>
          <a:lstStyle/>
          <a:p>
            <a:r>
              <a:rPr lang="en-US" b="1" dirty="0">
                <a:solidFill>
                  <a:schemeClr val="accent6">
                    <a:lumMod val="75000"/>
                  </a:schemeClr>
                </a:solidFill>
                <a:latin typeface="Arial" panose="020B0604020202020204" pitchFamily="34" charset="0"/>
                <a:cs typeface="Arial" panose="020B0604020202020204" pitchFamily="34" charset="0"/>
              </a:rPr>
              <a:t>SPRINT VẬN HÀNH NH</a:t>
            </a:r>
            <a:r>
              <a:rPr lang="vi-VN" b="1" dirty="0">
                <a:solidFill>
                  <a:schemeClr val="accent6">
                    <a:lumMod val="75000"/>
                  </a:schemeClr>
                </a:solidFill>
                <a:cs typeface="Arial" panose="020B0604020202020204" pitchFamily="34" charset="0"/>
              </a:rPr>
              <a:t>Ư</a:t>
            </a:r>
            <a:r>
              <a:rPr lang="en-US" b="1" dirty="0">
                <a:solidFill>
                  <a:schemeClr val="accent6">
                    <a:lumMod val="75000"/>
                  </a:schemeClr>
                </a:solidFill>
                <a:latin typeface="Arial" panose="020B0604020202020204" pitchFamily="34" charset="0"/>
                <a:cs typeface="Arial" panose="020B0604020202020204" pitchFamily="34" charset="0"/>
              </a:rPr>
              <a:t> THẾ NÀO?</a:t>
            </a:r>
            <a:endParaRPr lang="en-US" b="1" dirty="0">
              <a:latin typeface="Arial" panose="020B0604020202020204" pitchFamily="34" charset="0"/>
              <a:cs typeface="Arial" panose="020B0604020202020204" pitchFamily="34" charset="0"/>
            </a:endParaRPr>
          </a:p>
        </p:txBody>
      </p:sp>
      <p:sp>
        <p:nvSpPr>
          <p:cNvPr id="6" name="Vertical Text Placeholder 5">
            <a:extLst>
              <a:ext uri="{FF2B5EF4-FFF2-40B4-BE49-F238E27FC236}">
                <a16:creationId xmlns:a16="http://schemas.microsoft.com/office/drawing/2014/main" id="{F17AF948-7786-4E40-BE24-01A864F3EFD7}"/>
              </a:ext>
            </a:extLst>
          </p:cNvPr>
          <p:cNvSpPr>
            <a:spLocks noGrp="1"/>
          </p:cNvSpPr>
          <p:nvPr>
            <p:ph type="body" orient="vert" idx="1"/>
          </p:nvPr>
        </p:nvSpPr>
        <p:spPr>
          <a:xfrm rot="16200000">
            <a:off x="939236" y="1059152"/>
            <a:ext cx="4227225" cy="5376774"/>
          </a:xfrm>
        </p:spPr>
        <p:txBody>
          <a:bodyPr/>
          <a:lstStyle/>
          <a:p>
            <a:pPr algn="just"/>
            <a:r>
              <a:rPr lang="en-US" b="1" dirty="0" err="1">
                <a:latin typeface="Arial" panose="020B0604020202020204" pitchFamily="34" charset="0"/>
                <a:cs typeface="Arial" panose="020B0604020202020204" pitchFamily="34" charset="0"/>
              </a:rPr>
              <a:t>Trong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khi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một</a:t>
            </a:r>
            <a:r>
              <a:rPr lang="en-US" b="1" dirty="0">
                <a:latin typeface="Arial" panose="020B0604020202020204" pitchFamily="34" charset="0"/>
                <a:cs typeface="Arial" panose="020B0604020202020204" pitchFamily="34" charset="0"/>
              </a:rPr>
              <a:t> Sprint </a:t>
            </a:r>
            <a:r>
              <a:rPr lang="en-US" b="1" dirty="0" err="1">
                <a:latin typeface="Arial" panose="020B0604020202020204" pitchFamily="34" charset="0"/>
                <a:cs typeface="Arial" panose="020B0604020202020204" pitchFamily="34" charset="0"/>
              </a:rPr>
              <a:t>đang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thực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hiện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không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có</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bất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kì</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một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hạng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mục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nào</a:t>
            </a:r>
            <a:r>
              <a:rPr lang="en-US" b="1" dirty="0">
                <a:latin typeface="Arial" panose="020B0604020202020204" pitchFamily="34" charset="0"/>
                <a:cs typeface="Arial" panose="020B0604020202020204" pitchFamily="34" charset="0"/>
              </a:rPr>
              <a:t> đ</a:t>
            </a:r>
            <a:r>
              <a:rPr lang="vi-VN" b="1" dirty="0">
                <a:latin typeface="Arial" panose="020B0604020202020204" pitchFamily="34" charset="0"/>
                <a:cs typeface="Arial" panose="020B0604020202020204" pitchFamily="34" charset="0"/>
              </a:rPr>
              <a:t>ư</a:t>
            </a:r>
            <a:r>
              <a:rPr lang="en-US" b="1" dirty="0" err="1">
                <a:latin typeface="Arial" panose="020B0604020202020204" pitchFamily="34" charset="0"/>
                <a:cs typeface="Arial" panose="020B0604020202020204" pitchFamily="34" charset="0"/>
              </a:rPr>
              <a:t>ợc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thêm</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vào</a:t>
            </a:r>
            <a:r>
              <a:rPr lang="en-US" b="1" dirty="0">
                <a:latin typeface="Arial" panose="020B0604020202020204" pitchFamily="34" charset="0"/>
                <a:cs typeface="Arial" panose="020B0604020202020204" pitchFamily="34" charset="0"/>
              </a:rPr>
              <a:t> Sprint Backlog.</a:t>
            </a:r>
          </a:p>
          <a:p>
            <a:pPr algn="just"/>
            <a:r>
              <a:rPr lang="en-US" b="1" dirty="0" err="1">
                <a:latin typeface="Arial" panose="020B0604020202020204" pitchFamily="34" charset="0"/>
                <a:cs typeface="Arial" panose="020B0604020202020204" pitchFamily="34" charset="0"/>
              </a:rPr>
              <a:t>Chúng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chỉ</a:t>
            </a:r>
            <a:r>
              <a:rPr lang="en-US" b="1" dirty="0">
                <a:latin typeface="Arial" panose="020B0604020202020204" pitchFamily="34" charset="0"/>
                <a:cs typeface="Arial" panose="020B0604020202020204" pitchFamily="34" charset="0"/>
              </a:rPr>
              <a:t> đ</a:t>
            </a:r>
            <a:r>
              <a:rPr lang="vi-VN" b="1" dirty="0">
                <a:latin typeface="Arial" panose="020B0604020202020204" pitchFamily="34" charset="0"/>
                <a:cs typeface="Arial" panose="020B0604020202020204" pitchFamily="34" charset="0"/>
              </a:rPr>
              <a:t>ư</a:t>
            </a:r>
            <a:r>
              <a:rPr lang="en-US" b="1" dirty="0" err="1">
                <a:latin typeface="Arial" panose="020B0604020202020204" pitchFamily="34" charset="0"/>
                <a:cs typeface="Arial" panose="020B0604020202020204" pitchFamily="34" charset="0"/>
              </a:rPr>
              <a:t>ợc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thay</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đổi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trong</a:t>
            </a:r>
            <a:r>
              <a:rPr lang="en-US" b="1" dirty="0">
                <a:latin typeface="Arial" panose="020B0604020202020204" pitchFamily="34" charset="0"/>
                <a:cs typeface="Arial" panose="020B0604020202020204" pitchFamily="34" charset="0"/>
              </a:rPr>
              <a:t> Sprint </a:t>
            </a:r>
            <a:r>
              <a:rPr lang="en-US" b="1" dirty="0" err="1">
                <a:latin typeface="Arial" panose="020B0604020202020204" pitchFamily="34" charset="0"/>
                <a:cs typeface="Arial" panose="020B0604020202020204" pitchFamily="34" charset="0"/>
              </a:rPr>
              <a:t>tiếp</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theo</a:t>
            </a:r>
            <a:endParaRPr lang="en-US"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8C3B4D7-CD34-4D61-B874-A8920DD2196D}"/>
              </a:ext>
            </a:extLst>
          </p:cNvPr>
          <p:cNvPicPr>
            <a:picLocks noChangeAspect="1"/>
          </p:cNvPicPr>
          <p:nvPr/>
        </p:nvPicPr>
        <p:blipFill>
          <a:blip r:embed="rId2"/>
          <a:stretch>
            <a:fillRect/>
          </a:stretch>
        </p:blipFill>
        <p:spPr>
          <a:xfrm>
            <a:off x="6450764" y="1633928"/>
            <a:ext cx="5376775" cy="4227226"/>
          </a:xfrm>
          <a:prstGeom prst="rect">
            <a:avLst/>
          </a:prstGeom>
        </p:spPr>
      </p:pic>
    </p:spTree>
    <p:extLst>
      <p:ext uri="{BB962C8B-B14F-4D97-AF65-F5344CB8AC3E}">
        <p14:creationId xmlns:p14="http://schemas.microsoft.com/office/powerpoint/2010/main" val="192063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750C0A-1B65-47EC-A74B-EB46723DBB9B}"/>
              </a:ext>
            </a:extLst>
          </p:cNvPr>
          <p:cNvSpPr>
            <a:spLocks noGrp="1"/>
          </p:cNvSpPr>
          <p:nvPr>
            <p:ph type="title"/>
          </p:nvPr>
        </p:nvSpPr>
        <p:spPr>
          <a:xfrm>
            <a:off x="1086643" y="374754"/>
            <a:ext cx="10018713" cy="1269166"/>
          </a:xfrm>
        </p:spPr>
        <p:txBody>
          <a:bodyPr/>
          <a:lstStyle/>
          <a:p>
            <a:r>
              <a:rPr lang="en-US" b="1" dirty="0">
                <a:solidFill>
                  <a:schemeClr val="accent6">
                    <a:lumMod val="75000"/>
                  </a:schemeClr>
                </a:solidFill>
                <a:latin typeface="Arial" panose="020B0604020202020204" pitchFamily="34" charset="0"/>
                <a:cs typeface="Arial" panose="020B0604020202020204" pitchFamily="34" charset="0"/>
              </a:rPr>
              <a:t>SPRINT VẬN HÀNH NH</a:t>
            </a:r>
            <a:r>
              <a:rPr lang="vi-VN" b="1" dirty="0">
                <a:solidFill>
                  <a:schemeClr val="accent6">
                    <a:lumMod val="75000"/>
                  </a:schemeClr>
                </a:solidFill>
                <a:cs typeface="Arial" panose="020B0604020202020204" pitchFamily="34" charset="0"/>
              </a:rPr>
              <a:t>Ư</a:t>
            </a:r>
            <a:r>
              <a:rPr lang="en-US" b="1" dirty="0">
                <a:solidFill>
                  <a:schemeClr val="accent6">
                    <a:lumMod val="75000"/>
                  </a:schemeClr>
                </a:solidFill>
                <a:latin typeface="Arial" panose="020B0604020202020204" pitchFamily="34" charset="0"/>
                <a:cs typeface="Arial" panose="020B0604020202020204" pitchFamily="34" charset="0"/>
              </a:rPr>
              <a:t> THẾ NÀO?</a:t>
            </a:r>
            <a:endParaRPr lang="en-US" b="1" dirty="0">
              <a:latin typeface="Arial" panose="020B0604020202020204" pitchFamily="34" charset="0"/>
              <a:cs typeface="Arial" panose="020B0604020202020204" pitchFamily="34" charset="0"/>
            </a:endParaRPr>
          </a:p>
        </p:txBody>
      </p:sp>
      <p:sp>
        <p:nvSpPr>
          <p:cNvPr id="2" name="Vertical Text Placeholder 1">
            <a:extLst>
              <a:ext uri="{FF2B5EF4-FFF2-40B4-BE49-F238E27FC236}">
                <a16:creationId xmlns:a16="http://schemas.microsoft.com/office/drawing/2014/main" id="{C0BC64C7-DE3E-4066-8114-409749BCDC11}"/>
              </a:ext>
            </a:extLst>
          </p:cNvPr>
          <p:cNvSpPr>
            <a:spLocks noGrp="1"/>
          </p:cNvSpPr>
          <p:nvPr>
            <p:ph type="body" orient="vert" idx="1"/>
          </p:nvPr>
        </p:nvSpPr>
        <p:spPr>
          <a:xfrm rot="16200000">
            <a:off x="1151579" y="1547568"/>
            <a:ext cx="4162027" cy="5087235"/>
          </a:xfrm>
        </p:spPr>
        <p:txBody>
          <a:bodyPr>
            <a:normAutofit lnSpcReduction="10000"/>
          </a:bodyPr>
          <a:lstStyle/>
          <a:p>
            <a:pPr algn="just"/>
            <a:r>
              <a:rPr lang="en-US" sz="2000" b="1" dirty="0" err="1">
                <a:latin typeface="Arial" panose="020B0604020202020204" pitchFamily="34" charset="0"/>
                <a:cs typeface="Arial" panose="020B0604020202020204" pitchFamily="34" charset="0"/>
              </a:rPr>
              <a:t>Hằng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ngày</a:t>
            </a:r>
            <a:r>
              <a:rPr lang="en-US" sz="2000" b="1" dirty="0">
                <a:latin typeface="Arial" panose="020B0604020202020204" pitchFamily="34" charset="0"/>
                <a:cs typeface="Arial" panose="020B0604020202020204" pitchFamily="34" charset="0"/>
              </a:rPr>
              <a:t>,</a:t>
            </a:r>
            <a:r>
              <a:rPr lang="vi-VN" sz="2000" b="1" dirty="0">
                <a:latin typeface="Arial" panose="020B0604020202020204" pitchFamily="34" charset="0"/>
                <a:cs typeface="Arial" panose="020B0604020202020204" pitchFamily="34" charset="0"/>
              </a:rPr>
              <a:t> Scrum Master tổ chức cho Đội sản xuất họp hằng ngày trong khoảng 15 phút để Nhóm Phát triển chia sẻ tiến độ công việc cũng như chia sẻ các khó khăn gặp phải trong quá trình phát triển phần mềm suốt một Sprint.</a:t>
            </a:r>
            <a:endParaRPr lang="en-US" sz="2000" b="1" dirty="0">
              <a:latin typeface="Arial" panose="020B0604020202020204" pitchFamily="34" charset="0"/>
              <a:cs typeface="Arial" panose="020B0604020202020204" pitchFamily="34" charset="0"/>
            </a:endParaRPr>
          </a:p>
          <a:p>
            <a:pPr algn="just"/>
            <a:r>
              <a:rPr lang="en-US" sz="2000" b="1" dirty="0" err="1">
                <a:latin typeface="Arial" panose="020B0604020202020204" pitchFamily="34" charset="0"/>
                <a:cs typeface="Arial" panose="020B0604020202020204" pitchFamily="34" charset="0"/>
              </a:rPr>
              <a:t>Nội</a:t>
            </a:r>
            <a:r>
              <a:rPr lang="en-US" sz="2000" b="1" dirty="0">
                <a:latin typeface="Arial" panose="020B0604020202020204" pitchFamily="34" charset="0"/>
                <a:cs typeface="Arial" panose="020B0604020202020204" pitchFamily="34" charset="0"/>
              </a:rPr>
              <a:t> dung </a:t>
            </a:r>
            <a:r>
              <a:rPr lang="en-US" sz="2000" b="1" dirty="0" err="1">
                <a:latin typeface="Arial" panose="020B0604020202020204" pitchFamily="34" charset="0"/>
                <a:cs typeface="Arial" panose="020B0604020202020204" pitchFamily="34" charset="0"/>
              </a:rPr>
              <a:t>cuộc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họp</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sẽ</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xoay</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quanh</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các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câu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hỏi</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sau</a:t>
            </a:r>
            <a:r>
              <a:rPr lang="en-US" sz="2000" b="1" dirty="0">
                <a:latin typeface="Arial" panose="020B0604020202020204" pitchFamily="34" charset="0"/>
                <a:cs typeface="Arial" panose="020B0604020202020204" pitchFamily="34" charset="0"/>
              </a:rPr>
              <a:t>:</a:t>
            </a:r>
          </a:p>
          <a:p>
            <a:pPr marL="0" indent="0" algn="just">
              <a:buNone/>
            </a:pPr>
            <a:r>
              <a:rPr lang="en-US" sz="2000" b="1" dirty="0">
                <a:solidFill>
                  <a:srgbClr val="C00000"/>
                </a:solidFill>
                <a:latin typeface="Arial" panose="020B0604020202020204" pitchFamily="34" charset="0"/>
                <a:cs typeface="Arial" panose="020B0604020202020204" pitchFamily="34" charset="0"/>
              </a:rPr>
              <a:t>   - </a:t>
            </a:r>
            <a:r>
              <a:rPr lang="en-US" sz="2000" b="1" dirty="0" err="1">
                <a:solidFill>
                  <a:srgbClr val="C00000"/>
                </a:solidFill>
                <a:latin typeface="Arial" panose="020B0604020202020204" pitchFamily="34" charset="0"/>
                <a:cs typeface="Arial" panose="020B0604020202020204" pitchFamily="34" charset="0"/>
              </a:rPr>
              <a:t>Hôm</a:t>
            </a:r>
            <a:r>
              <a:rPr lang="en-US" sz="2000" b="1" dirty="0">
                <a:solidFill>
                  <a:srgbClr val="C00000"/>
                </a:solidFill>
                <a:latin typeface="Arial" panose="020B0604020202020204" pitchFamily="34" charset="0"/>
                <a:cs typeface="Arial" panose="020B0604020202020204" pitchFamily="34" charset="0"/>
              </a:rPr>
              <a:t> qua </a:t>
            </a:r>
            <a:r>
              <a:rPr lang="en-US" sz="2000" b="1" dirty="0" err="1">
                <a:solidFill>
                  <a:srgbClr val="C00000"/>
                </a:solidFill>
                <a:latin typeface="Arial" panose="020B0604020202020204" pitchFamily="34" charset="0"/>
                <a:cs typeface="Arial" panose="020B0604020202020204" pitchFamily="34" charset="0"/>
              </a:rPr>
              <a:t>đã</a:t>
            </a:r>
            <a:r>
              <a:rPr lang="en-US" sz="2000" b="1" dirty="0">
                <a:solidFill>
                  <a:srgbClr val="C00000"/>
                </a:solidFill>
                <a:latin typeface="Arial" panose="020B0604020202020204" pitchFamily="34" charset="0"/>
                <a:cs typeface="Arial" panose="020B0604020202020204" pitchFamily="34" charset="0"/>
              </a:rPr>
              <a:t> </a:t>
            </a:r>
            <a:r>
              <a:rPr lang="en-US" sz="2000" b="1" dirty="0" err="1">
                <a:solidFill>
                  <a:srgbClr val="C00000"/>
                </a:solidFill>
                <a:latin typeface="Arial" panose="020B0604020202020204" pitchFamily="34" charset="0"/>
                <a:cs typeface="Arial" panose="020B0604020202020204" pitchFamily="34" charset="0"/>
              </a:rPr>
              <a:t>làm</a:t>
            </a:r>
            <a:r>
              <a:rPr lang="en-US" sz="2000" b="1" dirty="0">
                <a:solidFill>
                  <a:srgbClr val="C00000"/>
                </a:solidFill>
                <a:latin typeface="Arial" panose="020B0604020202020204" pitchFamily="34" charset="0"/>
                <a:cs typeface="Arial" panose="020B0604020202020204" pitchFamily="34" charset="0"/>
              </a:rPr>
              <a:t> </a:t>
            </a:r>
            <a:r>
              <a:rPr lang="en-US" sz="2000" b="1" dirty="0" err="1">
                <a:solidFill>
                  <a:srgbClr val="C00000"/>
                </a:solidFill>
                <a:latin typeface="Arial" panose="020B0604020202020204" pitchFamily="34" charset="0"/>
                <a:cs typeface="Arial" panose="020B0604020202020204" pitchFamily="34" charset="0"/>
              </a:rPr>
              <a:t>gì</a:t>
            </a:r>
            <a:r>
              <a:rPr lang="en-US" sz="2000" b="1" dirty="0">
                <a:solidFill>
                  <a:srgbClr val="C00000"/>
                </a:solidFill>
                <a:latin typeface="Arial" panose="020B0604020202020204" pitchFamily="34" charset="0"/>
                <a:cs typeface="Arial" panose="020B0604020202020204" pitchFamily="34" charset="0"/>
              </a:rPr>
              <a:t>?</a:t>
            </a:r>
          </a:p>
          <a:p>
            <a:pPr marL="0" indent="0" algn="just">
              <a:buNone/>
            </a:pPr>
            <a:r>
              <a:rPr lang="en-US" sz="2000" b="1" dirty="0">
                <a:solidFill>
                  <a:srgbClr val="C00000"/>
                </a:solidFill>
                <a:latin typeface="Arial" panose="020B0604020202020204" pitchFamily="34" charset="0"/>
                <a:cs typeface="Arial" panose="020B0604020202020204" pitchFamily="34" charset="0"/>
              </a:rPr>
              <a:t>   - </a:t>
            </a:r>
            <a:r>
              <a:rPr lang="en-US" sz="2000" b="1" dirty="0" err="1">
                <a:solidFill>
                  <a:srgbClr val="C00000"/>
                </a:solidFill>
                <a:latin typeface="Arial" panose="020B0604020202020204" pitchFamily="34" charset="0"/>
                <a:cs typeface="Arial" panose="020B0604020202020204" pitchFamily="34" charset="0"/>
              </a:rPr>
              <a:t>Hôm</a:t>
            </a:r>
            <a:r>
              <a:rPr lang="en-US" sz="2000" b="1" dirty="0">
                <a:solidFill>
                  <a:srgbClr val="C00000"/>
                </a:solidFill>
                <a:latin typeface="Arial" panose="020B0604020202020204" pitchFamily="34" charset="0"/>
                <a:cs typeface="Arial" panose="020B0604020202020204" pitchFamily="34" charset="0"/>
              </a:rPr>
              <a:t> nay </a:t>
            </a:r>
            <a:r>
              <a:rPr lang="en-US" sz="2000" b="1" dirty="0" err="1">
                <a:solidFill>
                  <a:srgbClr val="C00000"/>
                </a:solidFill>
                <a:latin typeface="Arial" panose="020B0604020202020204" pitchFamily="34" charset="0"/>
                <a:cs typeface="Arial" panose="020B0604020202020204" pitchFamily="34" charset="0"/>
              </a:rPr>
              <a:t>sẽ</a:t>
            </a:r>
            <a:r>
              <a:rPr lang="en-US" sz="2000" b="1" dirty="0">
                <a:solidFill>
                  <a:srgbClr val="C00000"/>
                </a:solidFill>
                <a:latin typeface="Arial" panose="020B0604020202020204" pitchFamily="34" charset="0"/>
                <a:cs typeface="Arial" panose="020B0604020202020204" pitchFamily="34" charset="0"/>
              </a:rPr>
              <a:t> </a:t>
            </a:r>
            <a:r>
              <a:rPr lang="en-US" sz="2000" b="1" dirty="0" err="1">
                <a:solidFill>
                  <a:srgbClr val="C00000"/>
                </a:solidFill>
                <a:latin typeface="Arial" panose="020B0604020202020204" pitchFamily="34" charset="0"/>
                <a:cs typeface="Arial" panose="020B0604020202020204" pitchFamily="34" charset="0"/>
              </a:rPr>
              <a:t>làm</a:t>
            </a:r>
            <a:r>
              <a:rPr lang="en-US" sz="2000" b="1" dirty="0">
                <a:solidFill>
                  <a:srgbClr val="C00000"/>
                </a:solidFill>
                <a:latin typeface="Arial" panose="020B0604020202020204" pitchFamily="34" charset="0"/>
                <a:cs typeface="Arial" panose="020B0604020202020204" pitchFamily="34" charset="0"/>
              </a:rPr>
              <a:t> </a:t>
            </a:r>
            <a:r>
              <a:rPr lang="en-US" sz="2000" b="1" dirty="0" err="1">
                <a:solidFill>
                  <a:srgbClr val="C00000"/>
                </a:solidFill>
                <a:latin typeface="Arial" panose="020B0604020202020204" pitchFamily="34" charset="0"/>
                <a:cs typeface="Arial" panose="020B0604020202020204" pitchFamily="34" charset="0"/>
              </a:rPr>
              <a:t>gì</a:t>
            </a:r>
            <a:r>
              <a:rPr lang="en-US" sz="2000" b="1" dirty="0">
                <a:solidFill>
                  <a:srgbClr val="C00000"/>
                </a:solidFill>
                <a:latin typeface="Arial" panose="020B0604020202020204" pitchFamily="34" charset="0"/>
                <a:cs typeface="Arial" panose="020B0604020202020204" pitchFamily="34" charset="0"/>
              </a:rPr>
              <a:t>?</a:t>
            </a:r>
          </a:p>
          <a:p>
            <a:pPr marL="0" indent="0" algn="just">
              <a:buNone/>
            </a:pPr>
            <a:r>
              <a:rPr lang="en-US" sz="2000" b="1" dirty="0">
                <a:solidFill>
                  <a:srgbClr val="C00000"/>
                </a:solidFill>
                <a:latin typeface="Arial" panose="020B0604020202020204" pitchFamily="34" charset="0"/>
                <a:cs typeface="Arial" panose="020B0604020202020204" pitchFamily="34" charset="0"/>
              </a:rPr>
              <a:t>   - </a:t>
            </a:r>
            <a:r>
              <a:rPr lang="en-US" sz="2000" b="1" dirty="0" err="1">
                <a:solidFill>
                  <a:srgbClr val="C00000"/>
                </a:solidFill>
                <a:latin typeface="Arial" panose="020B0604020202020204" pitchFamily="34" charset="0"/>
                <a:cs typeface="Arial" panose="020B0604020202020204" pitchFamily="34" charset="0"/>
              </a:rPr>
              <a:t>Có</a:t>
            </a:r>
            <a:r>
              <a:rPr lang="en-US" sz="2000" b="1" dirty="0">
                <a:solidFill>
                  <a:srgbClr val="C00000"/>
                </a:solidFill>
                <a:latin typeface="Arial" panose="020B0604020202020204" pitchFamily="34" charset="0"/>
                <a:cs typeface="Arial" panose="020B0604020202020204" pitchFamily="34" charset="0"/>
              </a:rPr>
              <a:t> </a:t>
            </a:r>
            <a:r>
              <a:rPr lang="en-US" sz="2000" b="1" dirty="0" err="1">
                <a:solidFill>
                  <a:srgbClr val="C00000"/>
                </a:solidFill>
                <a:latin typeface="Arial" panose="020B0604020202020204" pitchFamily="34" charset="0"/>
                <a:cs typeface="Arial" panose="020B0604020202020204" pitchFamily="34" charset="0"/>
              </a:rPr>
              <a:t>khó</a:t>
            </a:r>
            <a:r>
              <a:rPr lang="en-US" sz="2000" b="1" dirty="0">
                <a:solidFill>
                  <a:srgbClr val="C00000"/>
                </a:solidFill>
                <a:latin typeface="Arial" panose="020B0604020202020204" pitchFamily="34" charset="0"/>
                <a:cs typeface="Arial" panose="020B0604020202020204" pitchFamily="34" charset="0"/>
              </a:rPr>
              <a:t> khan </a:t>
            </a:r>
            <a:r>
              <a:rPr lang="en-US" sz="2000" b="1" dirty="0" err="1">
                <a:solidFill>
                  <a:srgbClr val="C00000"/>
                </a:solidFill>
                <a:latin typeface="Arial" panose="020B0604020202020204" pitchFamily="34" charset="0"/>
                <a:cs typeface="Arial" panose="020B0604020202020204" pitchFamily="34" charset="0"/>
              </a:rPr>
              <a:t>trở</a:t>
            </a:r>
            <a:r>
              <a:rPr lang="en-US" sz="2000" b="1" dirty="0">
                <a:solidFill>
                  <a:srgbClr val="C00000"/>
                </a:solidFill>
                <a:latin typeface="Arial" panose="020B0604020202020204" pitchFamily="34" charset="0"/>
                <a:cs typeface="Arial" panose="020B0604020202020204" pitchFamily="34" charset="0"/>
              </a:rPr>
              <a:t> </a:t>
            </a:r>
            <a:r>
              <a:rPr lang="en-US" sz="2000" b="1" dirty="0" err="1">
                <a:solidFill>
                  <a:srgbClr val="C00000"/>
                </a:solidFill>
                <a:latin typeface="Arial" panose="020B0604020202020204" pitchFamily="34" charset="0"/>
                <a:cs typeface="Arial" panose="020B0604020202020204" pitchFamily="34" charset="0"/>
              </a:rPr>
              <a:t>ngại</a:t>
            </a:r>
            <a:r>
              <a:rPr lang="en-US" sz="2000" b="1" dirty="0">
                <a:solidFill>
                  <a:srgbClr val="C00000"/>
                </a:solidFill>
                <a:latin typeface="Arial" panose="020B0604020202020204" pitchFamily="34" charset="0"/>
                <a:cs typeface="Arial" panose="020B0604020202020204" pitchFamily="34" charset="0"/>
              </a:rPr>
              <a:t> </a:t>
            </a:r>
            <a:r>
              <a:rPr lang="en-US" sz="2000" b="1" dirty="0" err="1">
                <a:solidFill>
                  <a:srgbClr val="C00000"/>
                </a:solidFill>
                <a:latin typeface="Arial" panose="020B0604020202020204" pitchFamily="34" charset="0"/>
                <a:cs typeface="Arial" panose="020B0604020202020204" pitchFamily="34" charset="0"/>
              </a:rPr>
              <a:t>không</a:t>
            </a:r>
            <a:r>
              <a:rPr lang="en-US" sz="2000" b="1" dirty="0">
                <a:solidFill>
                  <a:srgbClr val="C00000"/>
                </a:solidFill>
                <a:latin typeface="Arial" panose="020B0604020202020204" pitchFamily="34" charset="0"/>
                <a:cs typeface="Arial" panose="020B0604020202020204" pitchFamily="34" charset="0"/>
              </a:rPr>
              <a:t>? </a:t>
            </a:r>
          </a:p>
        </p:txBody>
      </p:sp>
      <p:pic>
        <p:nvPicPr>
          <p:cNvPr id="7" name="Picture 6">
            <a:extLst>
              <a:ext uri="{FF2B5EF4-FFF2-40B4-BE49-F238E27FC236}">
                <a16:creationId xmlns:a16="http://schemas.microsoft.com/office/drawing/2014/main" id="{EE14D7ED-E701-4294-B224-E0B86198F3F6}"/>
              </a:ext>
            </a:extLst>
          </p:cNvPr>
          <p:cNvPicPr>
            <a:picLocks noChangeAspect="1"/>
          </p:cNvPicPr>
          <p:nvPr/>
        </p:nvPicPr>
        <p:blipFill>
          <a:blip r:embed="rId2"/>
          <a:stretch>
            <a:fillRect/>
          </a:stretch>
        </p:blipFill>
        <p:spPr>
          <a:xfrm>
            <a:off x="6415790" y="1954125"/>
            <a:ext cx="5087235" cy="4218075"/>
          </a:xfrm>
          <a:prstGeom prst="rect">
            <a:avLst/>
          </a:prstGeom>
        </p:spPr>
      </p:pic>
    </p:spTree>
    <p:extLst>
      <p:ext uri="{BB962C8B-B14F-4D97-AF65-F5344CB8AC3E}">
        <p14:creationId xmlns:p14="http://schemas.microsoft.com/office/powerpoint/2010/main" val="186657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 calcmode="lin" valueType="num">
                                      <p:cBhvr additive="base">
                                        <p:cTn id="2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 calcmode="lin" valueType="num">
                                      <p:cBhvr additive="base">
                                        <p:cTn id="2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A0AEA-EA9E-4976-80A9-58E7F5199B00}"/>
              </a:ext>
            </a:extLst>
          </p:cNvPr>
          <p:cNvSpPr>
            <a:spLocks noGrp="1"/>
          </p:cNvSpPr>
          <p:nvPr>
            <p:ph type="title"/>
          </p:nvPr>
        </p:nvSpPr>
        <p:spPr>
          <a:xfrm>
            <a:off x="1086643" y="164891"/>
            <a:ext cx="10018713" cy="1139254"/>
          </a:xfrm>
        </p:spPr>
        <p:txBody>
          <a:bodyPr>
            <a:normAutofit/>
          </a:bodyPr>
          <a:lstStyle/>
          <a:p>
            <a:r>
              <a:rPr lang="en-US" sz="4000" b="1" dirty="0">
                <a:solidFill>
                  <a:schemeClr val="accent6">
                    <a:lumMod val="75000"/>
                  </a:schemeClr>
                </a:solidFill>
                <a:latin typeface="Arial" panose="020B0604020202020204" pitchFamily="34" charset="0"/>
                <a:cs typeface="Arial" panose="020B0604020202020204" pitchFamily="34" charset="0"/>
              </a:rPr>
              <a:t>SPRINT VẬN HÀNH NH</a:t>
            </a:r>
            <a:r>
              <a:rPr lang="vi-VN" sz="4000" b="1" dirty="0">
                <a:solidFill>
                  <a:schemeClr val="accent6">
                    <a:lumMod val="75000"/>
                  </a:schemeClr>
                </a:solidFill>
                <a:cs typeface="Arial" panose="020B0604020202020204" pitchFamily="34" charset="0"/>
              </a:rPr>
              <a:t>Ư</a:t>
            </a:r>
            <a:r>
              <a:rPr lang="en-US" sz="4000" b="1" dirty="0">
                <a:solidFill>
                  <a:schemeClr val="accent6">
                    <a:lumMod val="75000"/>
                  </a:schemeClr>
                </a:solidFill>
                <a:latin typeface="Arial" panose="020B0604020202020204" pitchFamily="34" charset="0"/>
                <a:cs typeface="Arial" panose="020B0604020202020204" pitchFamily="34" charset="0"/>
              </a:rPr>
              <a:t> THẾ NÀO?</a:t>
            </a:r>
            <a:endParaRPr lang="en-US" sz="4000" dirty="0"/>
          </a:p>
        </p:txBody>
      </p:sp>
      <p:pic>
        <p:nvPicPr>
          <p:cNvPr id="5" name="Picture 4">
            <a:extLst>
              <a:ext uri="{FF2B5EF4-FFF2-40B4-BE49-F238E27FC236}">
                <a16:creationId xmlns:a16="http://schemas.microsoft.com/office/drawing/2014/main" id="{8A801B72-8210-414C-AC31-DDBC7573EA2F}"/>
              </a:ext>
            </a:extLst>
          </p:cNvPr>
          <p:cNvPicPr>
            <a:picLocks noChangeAspect="1"/>
          </p:cNvPicPr>
          <p:nvPr/>
        </p:nvPicPr>
        <p:blipFill>
          <a:blip r:embed="rId2"/>
          <a:stretch>
            <a:fillRect/>
          </a:stretch>
        </p:blipFill>
        <p:spPr>
          <a:xfrm>
            <a:off x="6095999" y="1633926"/>
            <a:ext cx="5446427" cy="4557013"/>
          </a:xfrm>
          <a:prstGeom prst="rect">
            <a:avLst/>
          </a:prstGeom>
        </p:spPr>
      </p:pic>
      <p:sp>
        <p:nvSpPr>
          <p:cNvPr id="4" name="Vertical Text Placeholder 3">
            <a:extLst>
              <a:ext uri="{FF2B5EF4-FFF2-40B4-BE49-F238E27FC236}">
                <a16:creationId xmlns:a16="http://schemas.microsoft.com/office/drawing/2014/main" id="{9E28A0A6-12AE-47CB-AF28-3947C0062305}"/>
              </a:ext>
            </a:extLst>
          </p:cNvPr>
          <p:cNvSpPr>
            <a:spLocks noGrp="1"/>
          </p:cNvSpPr>
          <p:nvPr>
            <p:ph type="body" orient="vert" idx="1"/>
          </p:nvPr>
        </p:nvSpPr>
        <p:spPr>
          <a:xfrm rot="16200000">
            <a:off x="939386" y="1344116"/>
            <a:ext cx="4557012" cy="5136627"/>
          </a:xfrm>
        </p:spPr>
        <p:txBody>
          <a:bodyPr>
            <a:normAutofit/>
          </a:bodyPr>
          <a:lstStyle/>
          <a:p>
            <a:r>
              <a:rPr lang="en-US" sz="3200" b="1" dirty="0" err="1">
                <a:latin typeface="Arial" panose="020B0604020202020204" pitchFamily="34" charset="0"/>
                <a:cs typeface="Arial" panose="020B0604020202020204" pitchFamily="34" charset="0"/>
              </a:rPr>
              <a:t>Trong</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quá</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trình</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hoạt</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động</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vai</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trò</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và</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sự</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cộng</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tác</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của</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các</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cá</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nhân</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là</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vô</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cùng</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quan</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trọng</a:t>
            </a:r>
            <a:endParaRPr lang="en-US"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030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EB36-A737-4C96-9F87-2946E12A3234}"/>
              </a:ext>
            </a:extLst>
          </p:cNvPr>
          <p:cNvSpPr>
            <a:spLocks noGrp="1"/>
          </p:cNvSpPr>
          <p:nvPr>
            <p:ph type="title"/>
          </p:nvPr>
        </p:nvSpPr>
        <p:spPr>
          <a:xfrm>
            <a:off x="1484310" y="445958"/>
            <a:ext cx="10018713" cy="933138"/>
          </a:xfrm>
        </p:spPr>
        <p:txBody>
          <a:bodyPr/>
          <a:lstStyle/>
          <a:p>
            <a:r>
              <a:rPr lang="en-US" b="1" dirty="0">
                <a:solidFill>
                  <a:schemeClr val="accent6">
                    <a:lumMod val="75000"/>
                  </a:schemeClr>
                </a:solidFill>
                <a:latin typeface="Arial" panose="020B0604020202020204" pitchFamily="34" charset="0"/>
                <a:cs typeface="Arial" panose="020B0604020202020204" pitchFamily="34" charset="0"/>
              </a:rPr>
              <a:t>SPRINT VẬN HÀNH NH</a:t>
            </a:r>
            <a:r>
              <a:rPr lang="vi-VN" b="1" dirty="0">
                <a:solidFill>
                  <a:schemeClr val="accent6">
                    <a:lumMod val="75000"/>
                  </a:schemeClr>
                </a:solidFill>
                <a:cs typeface="Arial" panose="020B0604020202020204" pitchFamily="34" charset="0"/>
              </a:rPr>
              <a:t>Ư</a:t>
            </a:r>
            <a:r>
              <a:rPr lang="en-US" b="1" dirty="0">
                <a:solidFill>
                  <a:schemeClr val="accent6">
                    <a:lumMod val="75000"/>
                  </a:schemeClr>
                </a:solidFill>
                <a:latin typeface="Arial" panose="020B0604020202020204" pitchFamily="34" charset="0"/>
                <a:cs typeface="Arial" panose="020B0604020202020204" pitchFamily="34" charset="0"/>
              </a:rPr>
              <a:t> THẾ NÀO?</a:t>
            </a:r>
            <a:endParaRPr lang="en-US" dirty="0"/>
          </a:p>
        </p:txBody>
      </p:sp>
      <p:pic>
        <p:nvPicPr>
          <p:cNvPr id="5" name="Picture 4">
            <a:extLst>
              <a:ext uri="{FF2B5EF4-FFF2-40B4-BE49-F238E27FC236}">
                <a16:creationId xmlns:a16="http://schemas.microsoft.com/office/drawing/2014/main" id="{E5B52E73-144E-4874-B8F6-2CD391D8BA79}"/>
              </a:ext>
            </a:extLst>
          </p:cNvPr>
          <p:cNvPicPr>
            <a:picLocks noChangeAspect="1"/>
          </p:cNvPicPr>
          <p:nvPr/>
        </p:nvPicPr>
        <p:blipFill>
          <a:blip r:embed="rId2"/>
          <a:stretch>
            <a:fillRect/>
          </a:stretch>
        </p:blipFill>
        <p:spPr>
          <a:xfrm>
            <a:off x="6211033" y="1609185"/>
            <a:ext cx="5187059" cy="2232939"/>
          </a:xfrm>
          <a:prstGeom prst="rect">
            <a:avLst/>
          </a:prstGeom>
        </p:spPr>
      </p:pic>
      <p:sp>
        <p:nvSpPr>
          <p:cNvPr id="3" name="Vertical Text Placeholder 2">
            <a:extLst>
              <a:ext uri="{FF2B5EF4-FFF2-40B4-BE49-F238E27FC236}">
                <a16:creationId xmlns:a16="http://schemas.microsoft.com/office/drawing/2014/main" id="{FA1FBEA8-8D59-43D4-BA90-7653C314EB09}"/>
              </a:ext>
            </a:extLst>
          </p:cNvPr>
          <p:cNvSpPr>
            <a:spLocks noGrp="1"/>
          </p:cNvSpPr>
          <p:nvPr>
            <p:ph type="body" orient="vert" idx="1"/>
          </p:nvPr>
        </p:nvSpPr>
        <p:spPr>
          <a:xfrm rot="16200000">
            <a:off x="852128" y="1388133"/>
            <a:ext cx="4816358" cy="5231460"/>
          </a:xfrm>
        </p:spPr>
        <p:txBody>
          <a:bodyPr>
            <a:normAutofit/>
          </a:bodyPr>
          <a:lstStyle/>
          <a:p>
            <a:r>
              <a:rPr lang="vi-VN" sz="2000" b="1" dirty="0">
                <a:latin typeface="Arial" panose="020B0604020202020204" pitchFamily="34" charset="0"/>
                <a:cs typeface="Arial" panose="020B0604020202020204" pitchFamily="34" charset="0"/>
              </a:rPr>
              <a:t>Cuối Sprint, nhóm phát triển cùng với Product Owner sẽ</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có</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buổi</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họp</a:t>
            </a:r>
            <a:r>
              <a:rPr lang="vi-VN" sz="2000" b="1" dirty="0">
                <a:latin typeface="Arial" panose="020B0604020202020204" pitchFamily="34" charset="0"/>
                <a:cs typeface="Arial" panose="020B0604020202020204" pitchFamily="34" charset="0"/>
              </a:rPr>
              <a:t> rà soát lại các công việc đã hoàn tất (DONE) trong Sprint vừa qua</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tiếp</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nhận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phản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hồi</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từ</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khách</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hàng</a:t>
            </a:r>
            <a:r>
              <a:rPr lang="vi-VN" sz="2000" b="1" dirty="0">
                <a:latin typeface="Arial" panose="020B0604020202020204" pitchFamily="34" charset="0"/>
                <a:cs typeface="Arial" panose="020B0604020202020204" pitchFamily="34" charset="0"/>
              </a:rPr>
              <a:t> và đề xuất các chỉnh sửa hoặc thay đổi cần thiết cho sản phẩm.</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Nó</a:t>
            </a:r>
            <a:r>
              <a:rPr lang="en-US" sz="2000" b="1" dirty="0">
                <a:latin typeface="Arial" panose="020B0604020202020204" pitchFamily="34" charset="0"/>
                <a:cs typeface="Arial" panose="020B0604020202020204" pitchFamily="34" charset="0"/>
              </a:rPr>
              <a:t> đ</a:t>
            </a:r>
            <a:r>
              <a:rPr lang="vi-VN" sz="2000" b="1" dirty="0">
                <a:latin typeface="Arial" panose="020B0604020202020204" pitchFamily="34" charset="0"/>
                <a:cs typeface="Arial" panose="020B0604020202020204" pitchFamily="34" charset="0"/>
              </a:rPr>
              <a:t>ư</a:t>
            </a:r>
            <a:r>
              <a:rPr lang="en-US" sz="2000" b="1" dirty="0" err="1">
                <a:latin typeface="Arial" panose="020B0604020202020204" pitchFamily="34" charset="0"/>
                <a:cs typeface="Arial" panose="020B0604020202020204" pitchFamily="34" charset="0"/>
              </a:rPr>
              <a:t>ợc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gọi</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là</a:t>
            </a:r>
            <a:r>
              <a:rPr lang="en-US" sz="2000" b="1" dirty="0">
                <a:latin typeface="Arial" panose="020B0604020202020204" pitchFamily="34" charset="0"/>
                <a:cs typeface="Arial" panose="020B0604020202020204" pitchFamily="34" charset="0"/>
              </a:rPr>
              <a:t> Sprint Review (</a:t>
            </a:r>
            <a:r>
              <a:rPr lang="en-US" sz="2000" b="1" dirty="0" err="1">
                <a:latin typeface="Arial" panose="020B0604020202020204" pitchFamily="34" charset="0"/>
                <a:cs typeface="Arial" panose="020B0604020202020204" pitchFamily="34" charset="0"/>
              </a:rPr>
              <a:t>Họp</a:t>
            </a:r>
            <a:r>
              <a:rPr lang="en-US" sz="2000" b="1" dirty="0">
                <a:latin typeface="Arial" panose="020B0604020202020204" pitchFamily="34" charset="0"/>
                <a:cs typeface="Arial" panose="020B0604020202020204" pitchFamily="34" charset="0"/>
              </a:rPr>
              <a:t> s</a:t>
            </a:r>
            <a:r>
              <a:rPr lang="vi-VN" sz="2000" b="1" dirty="0">
                <a:latin typeface="Arial" panose="020B0604020202020204" pitchFamily="34" charset="0"/>
                <a:cs typeface="Arial" panose="020B0604020202020204" pitchFamily="34" charset="0"/>
              </a:rPr>
              <a:t>ơ</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kết</a:t>
            </a:r>
            <a:r>
              <a:rPr lang="en-US" sz="2000" b="1" dirty="0">
                <a:latin typeface="Arial" panose="020B0604020202020204" pitchFamily="34" charset="0"/>
                <a:cs typeface="Arial" panose="020B0604020202020204" pitchFamily="34" charset="0"/>
              </a:rPr>
              <a:t> Sprint).</a:t>
            </a:r>
          </a:p>
          <a:p>
            <a:r>
              <a:rPr lang="vi-VN" sz="2000" b="1"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Sau </a:t>
            </a:r>
            <a:r>
              <a:rPr lang="en-US" sz="2000" b="1" dirty="0" err="1">
                <a:latin typeface="Arial" panose="020B0604020202020204" pitchFamily="34" charset="0"/>
                <a:cs typeface="Arial" panose="020B0604020202020204" pitchFamily="34" charset="0"/>
              </a:rPr>
              <a:t>đó</a:t>
            </a:r>
            <a:r>
              <a:rPr lang="en-US" sz="2000" b="1" dirty="0">
                <a:latin typeface="Arial" panose="020B0604020202020204" pitchFamily="34" charset="0"/>
                <a:cs typeface="Arial" panose="020B0604020202020204" pitchFamily="34" charset="0"/>
              </a:rPr>
              <a:t>, </a:t>
            </a:r>
            <a:r>
              <a:rPr lang="vi-VN" sz="2000" b="1" dirty="0">
                <a:latin typeface="Arial" panose="020B0604020202020204" pitchFamily="34" charset="0"/>
                <a:cs typeface="Arial" panose="020B0604020202020204" pitchFamily="34" charset="0"/>
              </a:rPr>
              <a:t>Sprint Retrospective (Họp </a:t>
            </a:r>
            <a:r>
              <a:rPr lang="en-US" sz="2000" b="1" dirty="0">
                <a:latin typeface="Arial" panose="020B0604020202020204" pitchFamily="34" charset="0"/>
                <a:cs typeface="Arial" panose="020B0604020202020204" pitchFamily="34" charset="0"/>
              </a:rPr>
              <a:t>c</a:t>
            </a:r>
            <a:r>
              <a:rPr lang="vi-VN" sz="2000" b="1" dirty="0">
                <a:latin typeface="Arial" panose="020B0604020202020204" pitchFamily="34" charset="0"/>
                <a:cs typeface="Arial" panose="020B0604020202020204" pitchFamily="34" charset="0"/>
              </a:rPr>
              <a:t>ải tiến Sprint)</a:t>
            </a:r>
            <a:r>
              <a:rPr lang="en-US" sz="2000" b="1" dirty="0">
                <a:latin typeface="Arial" panose="020B0604020202020204" pitchFamily="34" charset="0"/>
                <a:cs typeface="Arial" panose="020B0604020202020204" pitchFamily="34" charset="0"/>
              </a:rPr>
              <a:t> d</a:t>
            </a:r>
            <a:r>
              <a:rPr lang="vi-VN" sz="2000" b="1" dirty="0">
                <a:latin typeface="Arial" panose="020B0604020202020204" pitchFamily="34" charset="0"/>
                <a:cs typeface="Arial" panose="020B0604020202020204" pitchFamily="34" charset="0"/>
              </a:rPr>
              <a:t>ưới sự trợ giúp của Scrum Master, nhóm phát triển sẽ rà soát lại toàn diện Sprint vừa kết thúc và tìm cách cải tiến quy trình làm việc cũng như bản thân sản phẩm.</a:t>
            </a:r>
            <a:endParaRPr lang="en-US" sz="20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5770DA6D-4601-4036-8E8E-68DFE3CE6427}"/>
              </a:ext>
            </a:extLst>
          </p:cNvPr>
          <p:cNvPicPr>
            <a:picLocks noChangeAspect="1"/>
          </p:cNvPicPr>
          <p:nvPr/>
        </p:nvPicPr>
        <p:blipFill>
          <a:blip r:embed="rId3"/>
          <a:stretch>
            <a:fillRect/>
          </a:stretch>
        </p:blipFill>
        <p:spPr>
          <a:xfrm>
            <a:off x="6211033" y="4122295"/>
            <a:ext cx="5231460" cy="2232939"/>
          </a:xfrm>
          <a:prstGeom prst="rect">
            <a:avLst/>
          </a:prstGeom>
        </p:spPr>
      </p:pic>
    </p:spTree>
    <p:extLst>
      <p:ext uri="{BB962C8B-B14F-4D97-AF65-F5344CB8AC3E}">
        <p14:creationId xmlns:p14="http://schemas.microsoft.com/office/powerpoint/2010/main" val="358321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1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additive="base">
                                        <p:cTn id="2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58961-5105-46E1-9883-5DB6434464A7}"/>
              </a:ext>
            </a:extLst>
          </p:cNvPr>
          <p:cNvSpPr>
            <a:spLocks noGrp="1"/>
          </p:cNvSpPr>
          <p:nvPr>
            <p:ph type="title"/>
          </p:nvPr>
        </p:nvSpPr>
        <p:spPr>
          <a:xfrm>
            <a:off x="1086644" y="167126"/>
            <a:ext cx="10018711" cy="1414540"/>
          </a:xfrm>
        </p:spPr>
        <p:txBody>
          <a:bodyPr>
            <a:noAutofit/>
          </a:bodyPr>
          <a:lstStyle/>
          <a:p>
            <a:r>
              <a:rPr lang="en-US" sz="4000" b="1" dirty="0">
                <a:solidFill>
                  <a:schemeClr val="accent6">
                    <a:lumMod val="75000"/>
                  </a:schemeClr>
                </a:solidFill>
                <a:latin typeface="Arial" panose="020B0604020202020204" pitchFamily="34" charset="0"/>
                <a:cs typeface="Arial" panose="020B0604020202020204" pitchFamily="34" charset="0"/>
              </a:rPr>
              <a:t>SO SÁNH SCRUM VỚI MÔ HÌNH THÁC N</a:t>
            </a:r>
            <a:r>
              <a:rPr lang="vi-VN" sz="4000" b="1" dirty="0">
                <a:solidFill>
                  <a:schemeClr val="accent6">
                    <a:lumMod val="75000"/>
                  </a:schemeClr>
                </a:solidFill>
                <a:latin typeface="Arial" panose="020B0604020202020204" pitchFamily="34" charset="0"/>
                <a:cs typeface="Arial" panose="020B0604020202020204" pitchFamily="34" charset="0"/>
              </a:rPr>
              <a:t>Ư</a:t>
            </a:r>
            <a:r>
              <a:rPr lang="en-US" sz="4000" b="1" dirty="0">
                <a:solidFill>
                  <a:schemeClr val="accent6">
                    <a:lumMod val="75000"/>
                  </a:schemeClr>
                </a:solidFill>
                <a:latin typeface="Arial" panose="020B0604020202020204" pitchFamily="34" charset="0"/>
                <a:cs typeface="Arial" panose="020B0604020202020204" pitchFamily="34" charset="0"/>
              </a:rPr>
              <a:t>ỚC VÀ XOẮN ỐC</a:t>
            </a:r>
          </a:p>
        </p:txBody>
      </p:sp>
      <p:graphicFrame>
        <p:nvGraphicFramePr>
          <p:cNvPr id="4" name="Table 3">
            <a:extLst>
              <a:ext uri="{FF2B5EF4-FFF2-40B4-BE49-F238E27FC236}">
                <a16:creationId xmlns:a16="http://schemas.microsoft.com/office/drawing/2014/main" id="{D47389FE-8B3D-45C0-8AAA-0493D93B5843}"/>
              </a:ext>
            </a:extLst>
          </p:cNvPr>
          <p:cNvGraphicFramePr>
            <a:graphicFrameLocks noGrp="1"/>
          </p:cNvGraphicFramePr>
          <p:nvPr>
            <p:extLst>
              <p:ext uri="{D42A27DB-BD31-4B8C-83A1-F6EECF244321}">
                <p14:modId xmlns:p14="http://schemas.microsoft.com/office/powerpoint/2010/main" val="2089639811"/>
              </p:ext>
            </p:extLst>
          </p:nvPr>
        </p:nvGraphicFramePr>
        <p:xfrm>
          <a:off x="629587" y="1810264"/>
          <a:ext cx="10885783" cy="4880610"/>
        </p:xfrm>
        <a:graphic>
          <a:graphicData uri="http://schemas.openxmlformats.org/drawingml/2006/table">
            <a:tbl>
              <a:tblPr firstRow="1" bandRow="1">
                <a:tableStyleId>{5C22544A-7EE6-4342-B048-85BDC9FD1C3A}</a:tableStyleId>
              </a:tblPr>
              <a:tblGrid>
                <a:gridCol w="3741714">
                  <a:extLst>
                    <a:ext uri="{9D8B030D-6E8A-4147-A177-3AD203B41FA5}">
                      <a16:colId xmlns:a16="http://schemas.microsoft.com/office/drawing/2014/main" val="2188799648"/>
                    </a:ext>
                  </a:extLst>
                </a:gridCol>
                <a:gridCol w="2829697">
                  <a:extLst>
                    <a:ext uri="{9D8B030D-6E8A-4147-A177-3AD203B41FA5}">
                      <a16:colId xmlns:a16="http://schemas.microsoft.com/office/drawing/2014/main" val="1462286182"/>
                    </a:ext>
                  </a:extLst>
                </a:gridCol>
                <a:gridCol w="2040088">
                  <a:extLst>
                    <a:ext uri="{9D8B030D-6E8A-4147-A177-3AD203B41FA5}">
                      <a16:colId xmlns:a16="http://schemas.microsoft.com/office/drawing/2014/main" val="4056638405"/>
                    </a:ext>
                  </a:extLst>
                </a:gridCol>
                <a:gridCol w="2274284">
                  <a:extLst>
                    <a:ext uri="{9D8B030D-6E8A-4147-A177-3AD203B41FA5}">
                      <a16:colId xmlns:a16="http://schemas.microsoft.com/office/drawing/2014/main" val="3720775220"/>
                    </a:ext>
                  </a:extLst>
                </a:gridCol>
              </a:tblGrid>
              <a:tr h="330212">
                <a:tc>
                  <a:txBody>
                    <a:bodyPr/>
                    <a:lstStyle/>
                    <a:p>
                      <a:pPr algn="ctr"/>
                      <a:r>
                        <a:rPr lang="en-US" sz="1600" b="1" dirty="0" err="1">
                          <a:effectLst/>
                          <a:latin typeface="Arial" panose="020B0604020202020204" pitchFamily="34" charset="0"/>
                          <a:cs typeface="Arial" panose="020B0604020202020204" pitchFamily="34" charset="0"/>
                        </a:rPr>
                        <a:t>Đặc</a:t>
                      </a:r>
                      <a:r>
                        <a:rPr lang="en-US" sz="1600" b="1" dirty="0">
                          <a:effectLst/>
                          <a:latin typeface="Arial" panose="020B0604020202020204" pitchFamily="34" charset="0"/>
                          <a:cs typeface="Arial" panose="020B0604020202020204" pitchFamily="34" charset="0"/>
                        </a:rPr>
                        <a:t> </a:t>
                      </a:r>
                      <a:r>
                        <a:rPr lang="en-US" sz="1600" b="1" dirty="0" err="1">
                          <a:effectLst/>
                          <a:latin typeface="Arial" panose="020B0604020202020204" pitchFamily="34" charset="0"/>
                          <a:cs typeface="Arial" panose="020B0604020202020204" pitchFamily="34" charset="0"/>
                        </a:rPr>
                        <a:t>điểm</a:t>
                      </a:r>
                      <a:endParaRPr lang="en-US" sz="1600" b="1" dirty="0">
                        <a:effectLst/>
                        <a:latin typeface="Arial" panose="020B0604020202020204" pitchFamily="34" charset="0"/>
                        <a:cs typeface="Arial" panose="020B0604020202020204" pitchFamily="34" charset="0"/>
                      </a:endParaRPr>
                    </a:p>
                  </a:txBody>
                  <a:tcPr marL="47625" marR="47625" marT="47625" marB="47625" anchor="ctr"/>
                </a:tc>
                <a:tc>
                  <a:txBody>
                    <a:bodyPr/>
                    <a:lstStyle/>
                    <a:p>
                      <a:pPr algn="ctr"/>
                      <a:r>
                        <a:rPr lang="en-US" sz="1600" b="1" dirty="0" err="1">
                          <a:effectLst/>
                          <a:latin typeface="Arial" panose="020B0604020202020204" pitchFamily="34" charset="0"/>
                          <a:cs typeface="Arial" panose="020B0604020202020204" pitchFamily="34" charset="0"/>
                        </a:rPr>
                        <a:t>Thác</a:t>
                      </a:r>
                      <a:r>
                        <a:rPr lang="en-US" sz="1600" b="1" dirty="0">
                          <a:effectLst/>
                          <a:latin typeface="Arial" panose="020B0604020202020204" pitchFamily="34" charset="0"/>
                          <a:cs typeface="Arial" panose="020B0604020202020204" pitchFamily="34" charset="0"/>
                        </a:rPr>
                        <a:t> n</a:t>
                      </a:r>
                      <a:r>
                        <a:rPr lang="vi-VN" sz="1600" b="1" dirty="0">
                          <a:effectLst/>
                          <a:latin typeface="Arial" panose="020B0604020202020204" pitchFamily="34" charset="0"/>
                          <a:cs typeface="Arial" panose="020B0604020202020204" pitchFamily="34" charset="0"/>
                        </a:rPr>
                        <a:t>ư</a:t>
                      </a:r>
                      <a:r>
                        <a:rPr lang="en-US" sz="1600" b="1" dirty="0" err="1">
                          <a:effectLst/>
                          <a:latin typeface="Arial" panose="020B0604020202020204" pitchFamily="34" charset="0"/>
                          <a:cs typeface="Arial" panose="020B0604020202020204" pitchFamily="34" charset="0"/>
                        </a:rPr>
                        <a:t>ớc</a:t>
                      </a:r>
                      <a:endParaRPr lang="en-US" sz="1600" b="1" dirty="0">
                        <a:effectLst/>
                        <a:latin typeface="Arial" panose="020B0604020202020204" pitchFamily="34" charset="0"/>
                        <a:cs typeface="Arial" panose="020B0604020202020204" pitchFamily="34" charset="0"/>
                      </a:endParaRPr>
                    </a:p>
                  </a:txBody>
                  <a:tcPr marL="47625" marR="47625" marT="47625" marB="47625" anchor="ctr"/>
                </a:tc>
                <a:tc>
                  <a:txBody>
                    <a:bodyPr/>
                    <a:lstStyle/>
                    <a:p>
                      <a:pPr algn="ctr"/>
                      <a:r>
                        <a:rPr lang="en-US" sz="1600" b="1" i="0" kern="1200" dirty="0" err="1">
                          <a:solidFill>
                            <a:schemeClr val="lt1"/>
                          </a:solidFill>
                          <a:effectLst/>
                          <a:latin typeface="Arial" panose="020B0604020202020204" pitchFamily="34" charset="0"/>
                          <a:ea typeface="+mn-ea"/>
                          <a:cs typeface="Arial" panose="020B0604020202020204" pitchFamily="34" charset="0"/>
                        </a:rPr>
                        <a:t>Xoắn</a:t>
                      </a:r>
                      <a:r>
                        <a:rPr lang="en-US" sz="1600" b="1" i="0" kern="1200" dirty="0">
                          <a:solidFill>
                            <a:schemeClr val="lt1"/>
                          </a:solidFill>
                          <a:effectLst/>
                          <a:latin typeface="Arial" panose="020B0604020202020204" pitchFamily="34" charset="0"/>
                          <a:ea typeface="+mn-ea"/>
                          <a:cs typeface="Arial" panose="020B0604020202020204" pitchFamily="34" charset="0"/>
                        </a:rPr>
                        <a:t> </a:t>
                      </a:r>
                      <a:r>
                        <a:rPr lang="en-US" sz="1600" b="1" i="0" kern="1200" dirty="0" err="1">
                          <a:solidFill>
                            <a:schemeClr val="lt1"/>
                          </a:solidFill>
                          <a:effectLst/>
                          <a:latin typeface="Arial" panose="020B0604020202020204" pitchFamily="34" charset="0"/>
                          <a:ea typeface="+mn-ea"/>
                          <a:cs typeface="Arial" panose="020B0604020202020204" pitchFamily="34" charset="0"/>
                        </a:rPr>
                        <a:t>ốc</a:t>
                      </a:r>
                      <a:endParaRPr lang="en-US" sz="1600" b="1" dirty="0">
                        <a:latin typeface="Arial" panose="020B0604020202020204" pitchFamily="34" charset="0"/>
                        <a:cs typeface="Arial" panose="020B0604020202020204" pitchFamily="34" charset="0"/>
                      </a:endParaRPr>
                    </a:p>
                  </a:txBody>
                  <a:tcPr/>
                </a:tc>
                <a:tc>
                  <a:txBody>
                    <a:bodyPr/>
                    <a:lstStyle/>
                    <a:p>
                      <a:pPr algn="ctr"/>
                      <a:r>
                        <a:rPr lang="en-US" sz="1600" b="1" i="0" kern="1200" dirty="0">
                          <a:solidFill>
                            <a:schemeClr val="lt1"/>
                          </a:solidFill>
                          <a:effectLst/>
                          <a:latin typeface="Arial" panose="020B0604020202020204" pitchFamily="34" charset="0"/>
                          <a:ea typeface="+mn-ea"/>
                          <a:cs typeface="Arial" panose="020B0604020202020204" pitchFamily="34" charset="0"/>
                        </a:rPr>
                        <a:t>Scrum</a:t>
                      </a:r>
                      <a:endParaRPr lang="en-US" sz="1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40713634"/>
                  </a:ext>
                </a:extLst>
              </a:tr>
              <a:tr h="569955">
                <a:tc>
                  <a:txBody>
                    <a:bodyPr/>
                    <a:lstStyle/>
                    <a:p>
                      <a:r>
                        <a:rPr lang="en-US" sz="1600" b="1" i="0" kern="1200" dirty="0" err="1">
                          <a:solidFill>
                            <a:schemeClr val="dk1"/>
                          </a:solidFill>
                          <a:effectLst/>
                          <a:latin typeface="Arial" panose="020B0604020202020204" pitchFamily="34" charset="0"/>
                          <a:ea typeface="+mn-ea"/>
                          <a:cs typeface="Arial" panose="020B0604020202020204" pitchFamily="34" charset="0"/>
                        </a:rPr>
                        <a:t>Xác</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định</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các</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giai</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đoạn</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phát</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triển</a:t>
                      </a:r>
                      <a:endParaRPr lang="en-US" sz="1600" b="1" dirty="0">
                        <a:latin typeface="Arial" panose="020B0604020202020204" pitchFamily="34" charset="0"/>
                        <a:cs typeface="Arial" panose="020B0604020202020204" pitchFamily="34" charset="0"/>
                      </a:endParaRPr>
                    </a:p>
                  </a:txBody>
                  <a:tcPr/>
                </a:tc>
                <a:tc>
                  <a:txBody>
                    <a:bodyPr/>
                    <a:lstStyle/>
                    <a:p>
                      <a:r>
                        <a:rPr lang="en-US" sz="1600" b="1" i="0" kern="1200" dirty="0" err="1">
                          <a:solidFill>
                            <a:schemeClr val="dk1"/>
                          </a:solidFill>
                          <a:effectLst/>
                          <a:latin typeface="Arial" panose="020B0604020202020204" pitchFamily="34" charset="0"/>
                          <a:ea typeface="+mn-ea"/>
                          <a:cs typeface="Arial" panose="020B0604020202020204" pitchFamily="34" charset="0"/>
                        </a:rPr>
                        <a:t>Bắt</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buộc</a:t>
                      </a:r>
                      <a:endParaRPr lang="en-US" sz="1600" b="1" dirty="0">
                        <a:latin typeface="Arial" panose="020B0604020202020204" pitchFamily="34" charset="0"/>
                        <a:cs typeface="Arial" panose="020B0604020202020204" pitchFamily="34" charset="0"/>
                      </a:endParaRPr>
                    </a:p>
                  </a:txBody>
                  <a:tcPr/>
                </a:tc>
                <a:tc>
                  <a:txBody>
                    <a:bodyPr/>
                    <a:lstStyle/>
                    <a:p>
                      <a:r>
                        <a:rPr lang="en-US" sz="1600" b="1" i="0" kern="1200" dirty="0" err="1">
                          <a:solidFill>
                            <a:schemeClr val="dk1"/>
                          </a:solidFill>
                          <a:effectLst/>
                          <a:latin typeface="Arial" panose="020B0604020202020204" pitchFamily="34" charset="0"/>
                          <a:ea typeface="+mn-ea"/>
                          <a:cs typeface="Arial" panose="020B0604020202020204" pitchFamily="34" charset="0"/>
                        </a:rPr>
                        <a:t>Bắt</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buộc</a:t>
                      </a:r>
                      <a:endParaRPr lang="en-US" sz="1600" b="1" dirty="0">
                        <a:latin typeface="Arial" panose="020B0604020202020204" pitchFamily="34" charset="0"/>
                        <a:cs typeface="Arial" panose="020B0604020202020204" pitchFamily="34" charset="0"/>
                      </a:endParaRPr>
                    </a:p>
                  </a:txBody>
                  <a:tcPr/>
                </a:tc>
                <a:tc>
                  <a:txBody>
                    <a:bodyPr/>
                    <a:lstStyle/>
                    <a:p>
                      <a:r>
                        <a:rPr lang="en-US" sz="1600" b="1" i="0" kern="1200" dirty="0" err="1">
                          <a:solidFill>
                            <a:schemeClr val="dk1"/>
                          </a:solidFill>
                          <a:effectLst/>
                          <a:latin typeface="Arial" panose="020B0604020202020204" pitchFamily="34" charset="0"/>
                          <a:ea typeface="+mn-ea"/>
                          <a:cs typeface="Arial" panose="020B0604020202020204" pitchFamily="34" charset="0"/>
                        </a:rPr>
                        <a:t>Chỉ</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có</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giai</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đoạn</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lập</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kế</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hoạch</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và</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kết</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thúc</a:t>
                      </a:r>
                      <a:endParaRPr lang="en-US" sz="1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0507412"/>
                  </a:ext>
                </a:extLst>
              </a:tr>
              <a:tr h="814222">
                <a:tc>
                  <a:txBody>
                    <a:bodyPr/>
                    <a:lstStyle/>
                    <a:p>
                      <a:r>
                        <a:rPr lang="en-US" sz="1600" b="1" i="0" kern="1200" dirty="0" err="1">
                          <a:solidFill>
                            <a:schemeClr val="dk1"/>
                          </a:solidFill>
                          <a:effectLst/>
                          <a:latin typeface="Arial" panose="020B0604020202020204" pitchFamily="34" charset="0"/>
                          <a:ea typeface="+mn-ea"/>
                          <a:cs typeface="Arial" panose="020B0604020202020204" pitchFamily="34" charset="0"/>
                        </a:rPr>
                        <a:t>Sản</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phẩm</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cuối</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cùng</a:t>
                      </a:r>
                      <a:endParaRPr lang="en-US" sz="1600" b="1" dirty="0">
                        <a:latin typeface="Arial" panose="020B0604020202020204" pitchFamily="34" charset="0"/>
                        <a:cs typeface="Arial" panose="020B0604020202020204" pitchFamily="34" charset="0"/>
                      </a:endParaRPr>
                    </a:p>
                  </a:txBody>
                  <a:tcPr/>
                </a:tc>
                <a:tc>
                  <a:txBody>
                    <a:bodyPr/>
                    <a:lstStyle/>
                    <a:p>
                      <a:r>
                        <a:rPr lang="vi-VN" sz="1600" b="1" i="0" kern="1200" dirty="0">
                          <a:solidFill>
                            <a:schemeClr val="dk1"/>
                          </a:solidFill>
                          <a:effectLst/>
                          <a:latin typeface="Arial" panose="020B0604020202020204" pitchFamily="34" charset="0"/>
                          <a:ea typeface="+mn-ea"/>
                          <a:cs typeface="Arial" panose="020B0604020202020204" pitchFamily="34" charset="0"/>
                        </a:rPr>
                        <a:t>Được xác định trong quá trình lập kế hoạch</a:t>
                      </a:r>
                      <a:endParaRPr lang="en-US" sz="1600" b="1" dirty="0">
                        <a:latin typeface="Arial" panose="020B0604020202020204" pitchFamily="34" charset="0"/>
                        <a:cs typeface="Arial" panose="020B0604020202020204" pitchFamily="34" charset="0"/>
                      </a:endParaRPr>
                    </a:p>
                  </a:txBody>
                  <a:tcPr/>
                </a:tc>
                <a:tc>
                  <a:txBody>
                    <a:bodyPr/>
                    <a:lstStyle/>
                    <a:p>
                      <a:r>
                        <a:rPr lang="vi-VN" sz="1600" b="1" i="0" kern="1200" dirty="0">
                          <a:solidFill>
                            <a:schemeClr val="dk1"/>
                          </a:solidFill>
                          <a:effectLst/>
                          <a:latin typeface="Arial" panose="020B0604020202020204" pitchFamily="34" charset="0"/>
                          <a:ea typeface="+mn-ea"/>
                          <a:cs typeface="Arial" panose="020B0604020202020204" pitchFamily="34" charset="0"/>
                        </a:rPr>
                        <a:t>Được xác định trong quá trình lập kế hoạch</a:t>
                      </a:r>
                      <a:endParaRPr lang="en-US" sz="1600" b="1" dirty="0">
                        <a:latin typeface="Arial" panose="020B0604020202020204" pitchFamily="34" charset="0"/>
                        <a:cs typeface="Arial" panose="020B0604020202020204" pitchFamily="34" charset="0"/>
                      </a:endParaRPr>
                    </a:p>
                  </a:txBody>
                  <a:tcPr/>
                </a:tc>
                <a:tc>
                  <a:txBody>
                    <a:bodyPr/>
                    <a:lstStyle/>
                    <a:p>
                      <a:r>
                        <a:rPr lang="en-US" sz="1600" b="1" i="0" kern="1200" dirty="0" err="1">
                          <a:solidFill>
                            <a:schemeClr val="dk1"/>
                          </a:solidFill>
                          <a:effectLst/>
                          <a:latin typeface="Arial" panose="020B0604020202020204" pitchFamily="34" charset="0"/>
                          <a:ea typeface="+mn-ea"/>
                          <a:cs typeface="Arial" panose="020B0604020202020204" pitchFamily="34" charset="0"/>
                        </a:rPr>
                        <a:t>Xác</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định</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trong</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quá</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trình</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xây</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dựng</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dự</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án</a:t>
                      </a:r>
                      <a:endParaRPr lang="en-US" sz="1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31436728"/>
                  </a:ext>
                </a:extLst>
              </a:tr>
              <a:tr h="569955">
                <a:tc>
                  <a:txBody>
                    <a:bodyPr/>
                    <a:lstStyle/>
                    <a:p>
                      <a:r>
                        <a:rPr lang="en-US" sz="1600" b="1" i="0" kern="1200" dirty="0">
                          <a:solidFill>
                            <a:schemeClr val="dk1"/>
                          </a:solidFill>
                          <a:effectLst/>
                          <a:latin typeface="Arial" panose="020B0604020202020204" pitchFamily="34" charset="0"/>
                          <a:ea typeface="+mn-ea"/>
                          <a:cs typeface="Arial" panose="020B0604020202020204" pitchFamily="34" charset="0"/>
                        </a:rPr>
                        <a:t>Chi </a:t>
                      </a:r>
                      <a:r>
                        <a:rPr lang="en-US" sz="1600" b="1" i="0" kern="1200" dirty="0" err="1">
                          <a:solidFill>
                            <a:schemeClr val="dk1"/>
                          </a:solidFill>
                          <a:effectLst/>
                          <a:latin typeface="Arial" panose="020B0604020202020204" pitchFamily="34" charset="0"/>
                          <a:ea typeface="+mn-ea"/>
                          <a:cs typeface="Arial" panose="020B0604020202020204" pitchFamily="34" charset="0"/>
                        </a:rPr>
                        <a:t>phí</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sản</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phẩm</a:t>
                      </a:r>
                      <a:endParaRPr lang="en-US" sz="1600" b="1" dirty="0">
                        <a:latin typeface="Arial" panose="020B0604020202020204" pitchFamily="34" charset="0"/>
                        <a:cs typeface="Arial" panose="020B0604020202020204" pitchFamily="34" charset="0"/>
                      </a:endParaRPr>
                    </a:p>
                  </a:txBody>
                  <a:tcPr/>
                </a:tc>
                <a:tc>
                  <a:txBody>
                    <a:bodyPr/>
                    <a:lstStyle/>
                    <a:p>
                      <a:r>
                        <a:rPr lang="vi-VN" sz="1600" b="1" i="0" kern="1200" dirty="0">
                          <a:solidFill>
                            <a:schemeClr val="dk1"/>
                          </a:solidFill>
                          <a:effectLst/>
                          <a:latin typeface="Arial" panose="020B0604020202020204" pitchFamily="34" charset="0"/>
                          <a:ea typeface="+mn-ea"/>
                          <a:cs typeface="Arial" panose="020B0604020202020204" pitchFamily="34" charset="0"/>
                        </a:rPr>
                        <a:t>Được xác định trong quá trình lập kế hoạch</a:t>
                      </a:r>
                      <a:endParaRPr lang="en-US" sz="1600" b="1" dirty="0">
                        <a:latin typeface="Arial" panose="020B0604020202020204" pitchFamily="34" charset="0"/>
                        <a:cs typeface="Arial" panose="020B0604020202020204" pitchFamily="34" charset="0"/>
                      </a:endParaRPr>
                    </a:p>
                  </a:txBody>
                  <a:tcPr/>
                </a:tc>
                <a:tc>
                  <a:txBody>
                    <a:bodyPr/>
                    <a:lstStyle/>
                    <a:p>
                      <a:r>
                        <a:rPr lang="en-US" sz="1600" b="1" i="0" kern="1200" dirty="0" err="1">
                          <a:solidFill>
                            <a:schemeClr val="dk1"/>
                          </a:solidFill>
                          <a:effectLst/>
                          <a:latin typeface="Arial" panose="020B0604020202020204" pitchFamily="34" charset="0"/>
                          <a:ea typeface="+mn-ea"/>
                          <a:cs typeface="Arial" panose="020B0604020202020204" pitchFamily="34" charset="0"/>
                        </a:rPr>
                        <a:t>Thay</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đổi</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cục</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bộ</a:t>
                      </a:r>
                      <a:endParaRPr lang="en-US" sz="1600" b="1" dirty="0">
                        <a:latin typeface="Arial" panose="020B0604020202020204" pitchFamily="34" charset="0"/>
                        <a:cs typeface="Arial" panose="020B0604020202020204" pitchFamily="34" charset="0"/>
                      </a:endParaRPr>
                    </a:p>
                  </a:txBody>
                  <a:tcPr/>
                </a:tc>
                <a:tc>
                  <a:txBody>
                    <a:bodyPr/>
                    <a:lstStyle/>
                    <a:p>
                      <a:r>
                        <a:rPr lang="en-US" sz="1600" b="1" i="0" kern="1200" dirty="0" err="1">
                          <a:solidFill>
                            <a:schemeClr val="dk1"/>
                          </a:solidFill>
                          <a:effectLst/>
                          <a:latin typeface="Arial" panose="020B0604020202020204" pitchFamily="34" charset="0"/>
                          <a:ea typeface="+mn-ea"/>
                          <a:cs typeface="Arial" panose="020B0604020202020204" pitchFamily="34" charset="0"/>
                        </a:rPr>
                        <a:t>Xác</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định</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trong</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quá</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trình</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xây</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dựng</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dự</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án</a:t>
                      </a:r>
                      <a:endParaRPr lang="en-US" sz="1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91125736"/>
                  </a:ext>
                </a:extLst>
              </a:tr>
              <a:tr h="569955">
                <a:tc>
                  <a:txBody>
                    <a:bodyPr/>
                    <a:lstStyle/>
                    <a:p>
                      <a:r>
                        <a:rPr lang="en-US" sz="1600" b="1" i="0" kern="1200" dirty="0" err="1">
                          <a:solidFill>
                            <a:schemeClr val="dk1"/>
                          </a:solidFill>
                          <a:effectLst/>
                          <a:latin typeface="Arial" panose="020B0604020202020204" pitchFamily="34" charset="0"/>
                          <a:ea typeface="+mn-ea"/>
                          <a:cs typeface="Arial" panose="020B0604020202020204" pitchFamily="34" charset="0"/>
                        </a:rPr>
                        <a:t>Ngày</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hoàn</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thành</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sản</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phẩm</a:t>
                      </a:r>
                      <a:endParaRPr lang="en-US" sz="1600" b="1" dirty="0">
                        <a:latin typeface="Arial" panose="020B0604020202020204" pitchFamily="34" charset="0"/>
                        <a:cs typeface="Arial" panose="020B0604020202020204" pitchFamily="34" charset="0"/>
                      </a:endParaRPr>
                    </a:p>
                  </a:txBody>
                  <a:tcPr/>
                </a:tc>
                <a:tc>
                  <a:txBody>
                    <a:bodyPr/>
                    <a:lstStyle/>
                    <a:p>
                      <a:r>
                        <a:rPr lang="vi-VN" sz="1600" b="1" i="0" kern="1200" dirty="0">
                          <a:solidFill>
                            <a:schemeClr val="dk1"/>
                          </a:solidFill>
                          <a:effectLst/>
                          <a:latin typeface="Arial" panose="020B0604020202020204" pitchFamily="34" charset="0"/>
                          <a:ea typeface="+mn-ea"/>
                          <a:cs typeface="Arial" panose="020B0604020202020204" pitchFamily="34" charset="0"/>
                        </a:rPr>
                        <a:t>Được xác định trong quá trình lập kế hoạch</a:t>
                      </a:r>
                      <a:endParaRPr lang="en-US" sz="1600" b="1" dirty="0">
                        <a:latin typeface="Arial" panose="020B0604020202020204" pitchFamily="34" charset="0"/>
                        <a:cs typeface="Arial" panose="020B0604020202020204" pitchFamily="34" charset="0"/>
                      </a:endParaRPr>
                    </a:p>
                  </a:txBody>
                  <a:tcPr/>
                </a:tc>
                <a:tc>
                  <a:txBody>
                    <a:bodyPr/>
                    <a:lstStyle/>
                    <a:p>
                      <a:r>
                        <a:rPr lang="en-US" sz="1600" b="1" i="0" kern="1200" dirty="0" err="1">
                          <a:solidFill>
                            <a:schemeClr val="dk1"/>
                          </a:solidFill>
                          <a:effectLst/>
                          <a:latin typeface="Arial" panose="020B0604020202020204" pitchFamily="34" charset="0"/>
                          <a:ea typeface="+mn-ea"/>
                          <a:cs typeface="Arial" panose="020B0604020202020204" pitchFamily="34" charset="0"/>
                        </a:rPr>
                        <a:t>Thay</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đổi</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cục</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bộ</a:t>
                      </a:r>
                      <a:endParaRPr lang="en-US" sz="1600" b="1" dirty="0">
                        <a:latin typeface="Arial" panose="020B0604020202020204" pitchFamily="34" charset="0"/>
                        <a:cs typeface="Arial" panose="020B0604020202020204" pitchFamily="34" charset="0"/>
                      </a:endParaRPr>
                    </a:p>
                  </a:txBody>
                  <a:tcPr/>
                </a:tc>
                <a:tc>
                  <a:txBody>
                    <a:bodyPr/>
                    <a:lstStyle/>
                    <a:p>
                      <a:r>
                        <a:rPr lang="en-US" sz="1600" b="1" i="0" kern="1200" dirty="0" err="1">
                          <a:solidFill>
                            <a:schemeClr val="dk1"/>
                          </a:solidFill>
                          <a:effectLst/>
                          <a:latin typeface="Arial" panose="020B0604020202020204" pitchFamily="34" charset="0"/>
                          <a:ea typeface="+mn-ea"/>
                          <a:cs typeface="Arial" panose="020B0604020202020204" pitchFamily="34" charset="0"/>
                        </a:rPr>
                        <a:t>Xác</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định</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trong</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quá</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trình</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xây</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dựng</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dự</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án</a:t>
                      </a:r>
                      <a:endParaRPr lang="en-US" sz="1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26783942"/>
                  </a:ext>
                </a:extLst>
              </a:tr>
              <a:tr h="814222">
                <a:tc>
                  <a:txBody>
                    <a:bodyPr/>
                    <a:lstStyle/>
                    <a:p>
                      <a:r>
                        <a:rPr lang="vi-VN" sz="1600" b="1" i="0" kern="1200" dirty="0">
                          <a:solidFill>
                            <a:schemeClr val="dk1"/>
                          </a:solidFill>
                          <a:effectLst/>
                          <a:latin typeface="Arial" panose="020B0604020202020204" pitchFamily="34" charset="0"/>
                          <a:ea typeface="+mn-ea"/>
                          <a:cs typeface="Arial" panose="020B0604020202020204" pitchFamily="34" charset="0"/>
                        </a:rPr>
                        <a:t>Đáp ứng với môi trường sử dụng</a:t>
                      </a:r>
                      <a:endParaRPr lang="en-US" sz="1600" b="1" dirty="0">
                        <a:latin typeface="Arial" panose="020B0604020202020204" pitchFamily="34" charset="0"/>
                        <a:cs typeface="Arial" panose="020B0604020202020204" pitchFamily="34" charset="0"/>
                      </a:endParaRPr>
                    </a:p>
                  </a:txBody>
                  <a:tcPr/>
                </a:tc>
                <a:tc>
                  <a:txBody>
                    <a:bodyPr/>
                    <a:lstStyle/>
                    <a:p>
                      <a:r>
                        <a:rPr lang="en-US" sz="1600" b="1" i="0" kern="1200" dirty="0" err="1">
                          <a:solidFill>
                            <a:schemeClr val="dk1"/>
                          </a:solidFill>
                          <a:effectLst/>
                          <a:latin typeface="Arial" panose="020B0604020202020204" pitchFamily="34" charset="0"/>
                          <a:ea typeface="+mn-ea"/>
                          <a:cs typeface="Arial" panose="020B0604020202020204" pitchFamily="34" charset="0"/>
                        </a:rPr>
                        <a:t>Trong</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kế</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hoạch</a:t>
                      </a:r>
                      <a:r>
                        <a:rPr lang="en-US" sz="1600" b="1" i="0" kern="1200" dirty="0">
                          <a:solidFill>
                            <a:schemeClr val="dk1"/>
                          </a:solidFill>
                          <a:effectLst/>
                          <a:latin typeface="Arial" panose="020B0604020202020204" pitchFamily="34" charset="0"/>
                          <a:ea typeface="+mn-ea"/>
                          <a:cs typeface="Arial" panose="020B0604020202020204" pitchFamily="34" charset="0"/>
                        </a:rPr>
                        <a:t> ban </a:t>
                      </a:r>
                      <a:r>
                        <a:rPr lang="en-US" sz="1600" b="1" i="0" kern="1200" dirty="0" err="1">
                          <a:solidFill>
                            <a:schemeClr val="dk1"/>
                          </a:solidFill>
                          <a:effectLst/>
                          <a:latin typeface="Arial" panose="020B0604020202020204" pitchFamily="34" charset="0"/>
                          <a:ea typeface="+mn-ea"/>
                          <a:cs typeface="Arial" panose="020B0604020202020204" pitchFamily="34" charset="0"/>
                        </a:rPr>
                        <a:t>đầu</a:t>
                      </a:r>
                      <a:endParaRPr lang="en-US" sz="1600" b="1" dirty="0">
                        <a:latin typeface="Arial" panose="020B0604020202020204" pitchFamily="34" charset="0"/>
                        <a:cs typeface="Arial" panose="020B0604020202020204" pitchFamily="34" charset="0"/>
                      </a:endParaRPr>
                    </a:p>
                  </a:txBody>
                  <a:tcPr/>
                </a:tc>
                <a:tc>
                  <a:txBody>
                    <a:bodyPr/>
                    <a:lstStyle/>
                    <a:p>
                      <a:r>
                        <a:rPr lang="en-US" sz="1600" b="1" i="0" kern="1200" dirty="0" err="1">
                          <a:solidFill>
                            <a:schemeClr val="dk1"/>
                          </a:solidFill>
                          <a:effectLst/>
                          <a:latin typeface="Arial" panose="020B0604020202020204" pitchFamily="34" charset="0"/>
                          <a:ea typeface="+mn-ea"/>
                          <a:cs typeface="Arial" panose="020B0604020202020204" pitchFamily="34" charset="0"/>
                        </a:rPr>
                        <a:t>Trong</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kế</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hoạch</a:t>
                      </a:r>
                      <a:r>
                        <a:rPr lang="en-US" sz="1600" b="1" i="0" kern="1200" dirty="0">
                          <a:solidFill>
                            <a:schemeClr val="dk1"/>
                          </a:solidFill>
                          <a:effectLst/>
                          <a:latin typeface="Arial" panose="020B0604020202020204" pitchFamily="34" charset="0"/>
                          <a:ea typeface="+mn-ea"/>
                          <a:cs typeface="Arial" panose="020B0604020202020204" pitchFamily="34" charset="0"/>
                        </a:rPr>
                        <a:t> ban </a:t>
                      </a:r>
                      <a:r>
                        <a:rPr lang="en-US" sz="1600" b="1" i="0" kern="1200" dirty="0" err="1">
                          <a:solidFill>
                            <a:schemeClr val="dk1"/>
                          </a:solidFill>
                          <a:effectLst/>
                          <a:latin typeface="Arial" panose="020B0604020202020204" pitchFamily="34" charset="0"/>
                          <a:ea typeface="+mn-ea"/>
                          <a:cs typeface="Arial" panose="020B0604020202020204" pitchFamily="34" charset="0"/>
                        </a:rPr>
                        <a:t>đầu</a:t>
                      </a:r>
                      <a:endParaRPr lang="en-US" sz="1600" b="1" dirty="0">
                        <a:latin typeface="Arial" panose="020B0604020202020204" pitchFamily="34" charset="0"/>
                        <a:cs typeface="Arial" panose="020B0604020202020204" pitchFamily="34" charset="0"/>
                      </a:endParaRPr>
                    </a:p>
                  </a:txBody>
                  <a:tcPr/>
                </a:tc>
                <a:tc>
                  <a:txBody>
                    <a:bodyPr/>
                    <a:lstStyle/>
                    <a:p>
                      <a:r>
                        <a:rPr lang="en-US" sz="1600" b="1" i="0" kern="1200" dirty="0" err="1">
                          <a:solidFill>
                            <a:schemeClr val="dk1"/>
                          </a:solidFill>
                          <a:effectLst/>
                          <a:latin typeface="Arial" panose="020B0604020202020204" pitchFamily="34" charset="0"/>
                          <a:ea typeface="+mn-ea"/>
                          <a:cs typeface="Arial" panose="020B0604020202020204" pitchFamily="34" charset="0"/>
                        </a:rPr>
                        <a:t>Xuyên</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suốt</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từ</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kế</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hoạch</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đến</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xây</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dựng</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và</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kết</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thúc</a:t>
                      </a:r>
                      <a:endParaRPr lang="en-US" sz="1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49880834"/>
                  </a:ext>
                </a:extLst>
              </a:tr>
              <a:tr h="814222">
                <a:tc>
                  <a:txBody>
                    <a:bodyPr/>
                    <a:lstStyle/>
                    <a:p>
                      <a:r>
                        <a:rPr lang="en-US" sz="1600" b="1" i="0" kern="1200" dirty="0" err="1">
                          <a:solidFill>
                            <a:schemeClr val="dk1"/>
                          </a:solidFill>
                          <a:effectLst/>
                          <a:latin typeface="Arial" panose="020B0604020202020204" pitchFamily="34" charset="0"/>
                          <a:ea typeface="+mn-ea"/>
                          <a:cs typeface="Arial" panose="020B0604020202020204" pitchFamily="34" charset="0"/>
                        </a:rPr>
                        <a:t>Kinh</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nghiệm</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trao</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đổi</a:t>
                      </a:r>
                      <a:endParaRPr lang="en-US" sz="1600" b="1" dirty="0">
                        <a:latin typeface="Arial" panose="020B0604020202020204" pitchFamily="34" charset="0"/>
                        <a:cs typeface="Arial" panose="020B0604020202020204" pitchFamily="34" charset="0"/>
                      </a:endParaRPr>
                    </a:p>
                  </a:txBody>
                  <a:tcPr/>
                </a:tc>
                <a:tc>
                  <a:txBody>
                    <a:bodyPr/>
                    <a:lstStyle/>
                    <a:p>
                      <a:r>
                        <a:rPr lang="vi-VN" sz="1600" b="1" i="0" kern="1200" dirty="0">
                          <a:solidFill>
                            <a:schemeClr val="dk1"/>
                          </a:solidFill>
                          <a:effectLst/>
                          <a:latin typeface="Arial" panose="020B0604020202020204" pitchFamily="34" charset="0"/>
                          <a:ea typeface="+mn-ea"/>
                          <a:cs typeface="Arial" panose="020B0604020202020204" pitchFamily="34" charset="0"/>
                        </a:rPr>
                        <a:t>Đào tạo trước cho đến khi bắt tay làm dự án</a:t>
                      </a:r>
                      <a:endParaRPr lang="en-US" sz="1600" b="1" dirty="0">
                        <a:latin typeface="Arial" panose="020B0604020202020204" pitchFamily="34" charset="0"/>
                        <a:cs typeface="Arial" panose="020B0604020202020204" pitchFamily="34" charset="0"/>
                      </a:endParaRPr>
                    </a:p>
                  </a:txBody>
                  <a:tcPr/>
                </a:tc>
                <a:tc>
                  <a:txBody>
                    <a:bodyPr/>
                    <a:lstStyle/>
                    <a:p>
                      <a:r>
                        <a:rPr lang="vi-VN" sz="1600" b="1" i="0" kern="1200" dirty="0">
                          <a:solidFill>
                            <a:schemeClr val="dk1"/>
                          </a:solidFill>
                          <a:effectLst/>
                          <a:latin typeface="Arial" panose="020B0604020202020204" pitchFamily="34" charset="0"/>
                          <a:ea typeface="+mn-ea"/>
                          <a:cs typeface="Arial" panose="020B0604020202020204" pitchFamily="34" charset="0"/>
                        </a:rPr>
                        <a:t>Đào tạo trước cho đến khi bắt tay làm dự án</a:t>
                      </a:r>
                      <a:endParaRPr lang="en-US" sz="1600" b="1" dirty="0">
                        <a:latin typeface="Arial" panose="020B0604020202020204" pitchFamily="34" charset="0"/>
                        <a:cs typeface="Arial" panose="020B0604020202020204" pitchFamily="34" charset="0"/>
                      </a:endParaRPr>
                    </a:p>
                  </a:txBody>
                  <a:tcPr/>
                </a:tc>
                <a:tc>
                  <a:txBody>
                    <a:bodyPr/>
                    <a:lstStyle/>
                    <a:p>
                      <a:r>
                        <a:rPr lang="en-US" sz="1600" b="1" i="0" kern="1200" dirty="0" err="1">
                          <a:solidFill>
                            <a:schemeClr val="dk1"/>
                          </a:solidFill>
                          <a:effectLst/>
                          <a:latin typeface="Arial" panose="020B0604020202020204" pitchFamily="34" charset="0"/>
                          <a:ea typeface="+mn-ea"/>
                          <a:cs typeface="Arial" panose="020B0604020202020204" pitchFamily="34" charset="0"/>
                        </a:rPr>
                        <a:t>Thực</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hiện</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trong</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quá</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trình</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làm</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dự</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án</a:t>
                      </a:r>
                      <a:endParaRPr lang="en-US" sz="1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46651960"/>
                  </a:ext>
                </a:extLst>
              </a:tr>
              <a:tr h="330212">
                <a:tc>
                  <a:txBody>
                    <a:bodyPr/>
                    <a:lstStyle/>
                    <a:p>
                      <a:r>
                        <a:rPr lang="en-US" sz="1600" b="1" i="0" kern="1200" dirty="0" err="1">
                          <a:solidFill>
                            <a:schemeClr val="dk1"/>
                          </a:solidFill>
                          <a:effectLst/>
                          <a:latin typeface="Arial" panose="020B0604020202020204" pitchFamily="34" charset="0"/>
                          <a:ea typeface="+mn-ea"/>
                          <a:cs typeface="Arial" panose="020B0604020202020204" pitchFamily="34" charset="0"/>
                        </a:rPr>
                        <a:t>Khả</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năng</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thành</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công</a:t>
                      </a:r>
                      <a:endParaRPr lang="en-US" sz="1600" b="1" dirty="0">
                        <a:latin typeface="Arial" panose="020B0604020202020204" pitchFamily="34" charset="0"/>
                        <a:cs typeface="Arial" panose="020B0604020202020204" pitchFamily="34" charset="0"/>
                      </a:endParaRPr>
                    </a:p>
                  </a:txBody>
                  <a:tcPr/>
                </a:tc>
                <a:tc>
                  <a:txBody>
                    <a:bodyPr/>
                    <a:lstStyle/>
                    <a:p>
                      <a:r>
                        <a:rPr lang="en-US" sz="1600" b="1" i="0" kern="1200" dirty="0" err="1">
                          <a:solidFill>
                            <a:schemeClr val="dk1"/>
                          </a:solidFill>
                          <a:effectLst/>
                          <a:latin typeface="Arial" panose="020B0604020202020204" pitchFamily="34" charset="0"/>
                          <a:ea typeface="+mn-ea"/>
                          <a:cs typeface="Arial" panose="020B0604020202020204" pitchFamily="34" charset="0"/>
                        </a:rPr>
                        <a:t>Thấp</a:t>
                      </a:r>
                      <a:endParaRPr lang="en-US" sz="1600" b="1" dirty="0">
                        <a:latin typeface="Arial" panose="020B0604020202020204" pitchFamily="34" charset="0"/>
                        <a:cs typeface="Arial" panose="020B0604020202020204" pitchFamily="34" charset="0"/>
                      </a:endParaRPr>
                    </a:p>
                  </a:txBody>
                  <a:tcPr/>
                </a:tc>
                <a:tc>
                  <a:txBody>
                    <a:bodyPr/>
                    <a:lstStyle/>
                    <a:p>
                      <a:r>
                        <a:rPr lang="en-US" sz="1600" b="1" i="0" kern="1200" dirty="0" err="1">
                          <a:solidFill>
                            <a:schemeClr val="dk1"/>
                          </a:solidFill>
                          <a:effectLst/>
                          <a:latin typeface="Arial" panose="020B0604020202020204" pitchFamily="34" charset="0"/>
                          <a:ea typeface="+mn-ea"/>
                          <a:cs typeface="Arial" panose="020B0604020202020204" pitchFamily="34" charset="0"/>
                        </a:rPr>
                        <a:t>Trung</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bình</a:t>
                      </a:r>
                      <a:r>
                        <a:rPr lang="en-US" sz="1600" b="1" i="0" kern="1200" dirty="0">
                          <a:solidFill>
                            <a:schemeClr val="dk1"/>
                          </a:solidFill>
                          <a:effectLst/>
                          <a:latin typeface="Arial" panose="020B0604020202020204" pitchFamily="34" charset="0"/>
                          <a:ea typeface="+mn-ea"/>
                          <a:cs typeface="Arial" panose="020B0604020202020204" pitchFamily="34" charset="0"/>
                        </a:rPr>
                        <a:t> </a:t>
                      </a:r>
                      <a:r>
                        <a:rPr lang="en-US" sz="1600" b="1" i="0" kern="1200" dirty="0" err="1">
                          <a:solidFill>
                            <a:schemeClr val="dk1"/>
                          </a:solidFill>
                          <a:effectLst/>
                          <a:latin typeface="Arial" panose="020B0604020202020204" pitchFamily="34" charset="0"/>
                          <a:ea typeface="+mn-ea"/>
                          <a:cs typeface="Arial" panose="020B0604020202020204" pitchFamily="34" charset="0"/>
                        </a:rPr>
                        <a:t>thấp</a:t>
                      </a:r>
                      <a:endParaRPr lang="en-US" sz="1600" b="1" dirty="0">
                        <a:latin typeface="Arial" panose="020B0604020202020204" pitchFamily="34" charset="0"/>
                        <a:cs typeface="Arial" panose="020B0604020202020204" pitchFamily="34" charset="0"/>
                      </a:endParaRPr>
                    </a:p>
                  </a:txBody>
                  <a:tcPr/>
                </a:tc>
                <a:tc>
                  <a:txBody>
                    <a:bodyPr/>
                    <a:lstStyle/>
                    <a:p>
                      <a:r>
                        <a:rPr lang="en-US" sz="1600" b="1" i="0" kern="1200" dirty="0">
                          <a:solidFill>
                            <a:schemeClr val="dk1"/>
                          </a:solidFill>
                          <a:effectLst/>
                          <a:latin typeface="Arial" panose="020B0604020202020204" pitchFamily="34" charset="0"/>
                          <a:ea typeface="+mn-ea"/>
                          <a:cs typeface="Arial" panose="020B0604020202020204" pitchFamily="34" charset="0"/>
                        </a:rPr>
                        <a:t>Cao</a:t>
                      </a:r>
                      <a:endParaRPr lang="en-US" sz="1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06859391"/>
                  </a:ext>
                </a:extLst>
              </a:tr>
            </a:tbl>
          </a:graphicData>
        </a:graphic>
      </p:graphicFrame>
    </p:spTree>
    <p:extLst>
      <p:ext uri="{BB962C8B-B14F-4D97-AF65-F5344CB8AC3E}">
        <p14:creationId xmlns:p14="http://schemas.microsoft.com/office/powerpoint/2010/main" val="154245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4886A-5326-4D3F-BEF8-1A3EC8BCABFB}"/>
              </a:ext>
            </a:extLst>
          </p:cNvPr>
          <p:cNvSpPr>
            <a:spLocks noGrp="1"/>
          </p:cNvSpPr>
          <p:nvPr>
            <p:ph type="title"/>
          </p:nvPr>
        </p:nvSpPr>
        <p:spPr>
          <a:xfrm>
            <a:off x="1086643" y="230278"/>
            <a:ext cx="10018713" cy="1098440"/>
          </a:xfrm>
        </p:spPr>
        <p:txBody>
          <a:bodyPr>
            <a:normAutofit/>
          </a:bodyPr>
          <a:lstStyle/>
          <a:p>
            <a:r>
              <a:rPr lang="en-US" sz="4000" b="1" dirty="0">
                <a:solidFill>
                  <a:schemeClr val="accent6">
                    <a:lumMod val="75000"/>
                  </a:schemeClr>
                </a:solidFill>
                <a:latin typeface="Arial" panose="020B0604020202020204" pitchFamily="34" charset="0"/>
                <a:cs typeface="Arial" panose="020B0604020202020204" pitchFamily="34" charset="0"/>
              </a:rPr>
              <a:t>ĐIỂM MẠNH CỦA MÔ HÌNH SCRUM</a:t>
            </a:r>
            <a:endParaRPr lang="en-US" sz="4000" dirty="0"/>
          </a:p>
        </p:txBody>
      </p:sp>
      <p:sp>
        <p:nvSpPr>
          <p:cNvPr id="4" name="Vertical Text Placeholder 3">
            <a:extLst>
              <a:ext uri="{FF2B5EF4-FFF2-40B4-BE49-F238E27FC236}">
                <a16:creationId xmlns:a16="http://schemas.microsoft.com/office/drawing/2014/main" id="{C0D6DF44-BBC8-41C7-9CE3-39E1C79A7084}"/>
              </a:ext>
            </a:extLst>
          </p:cNvPr>
          <p:cNvSpPr>
            <a:spLocks noGrp="1"/>
          </p:cNvSpPr>
          <p:nvPr>
            <p:ph type="body" orient="vert" idx="1"/>
          </p:nvPr>
        </p:nvSpPr>
        <p:spPr>
          <a:xfrm rot="16200000">
            <a:off x="298462" y="1662126"/>
            <a:ext cx="5465349" cy="4640705"/>
          </a:xfrm>
        </p:spPr>
        <p:txBody>
          <a:bodyPr>
            <a:normAutofit/>
          </a:bodyPr>
          <a:lstStyle/>
          <a:p>
            <a:pPr algn="just"/>
            <a:r>
              <a:rPr lang="en-US" b="1" dirty="0" err="1">
                <a:latin typeface="Arial" panose="020B0604020202020204" pitchFamily="34" charset="0"/>
                <a:cs typeface="Arial" panose="020B0604020202020204" pitchFamily="34" charset="0"/>
              </a:rPr>
              <a:t>Đầu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tiên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việc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mô</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hình</a:t>
            </a:r>
            <a:r>
              <a:rPr lang="en-US" b="1" dirty="0">
                <a:latin typeface="Arial" panose="020B0604020202020204" pitchFamily="34" charset="0"/>
                <a:cs typeface="Arial" panose="020B0604020202020204" pitchFamily="34" charset="0"/>
              </a:rPr>
              <a:t> Scrum chia </a:t>
            </a:r>
            <a:r>
              <a:rPr lang="en-US" b="1" dirty="0" err="1">
                <a:latin typeface="Arial" panose="020B0604020202020204" pitchFamily="34" charset="0"/>
                <a:cs typeface="Arial" panose="020B0604020202020204" pitchFamily="34" charset="0"/>
              </a:rPr>
              <a:t>nhỏ</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dự</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án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thành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nhiều</a:t>
            </a:r>
            <a:r>
              <a:rPr lang="en-US" b="1" dirty="0">
                <a:latin typeface="Arial" panose="020B0604020202020204" pitchFamily="34" charset="0"/>
                <a:cs typeface="Arial" panose="020B0604020202020204" pitchFamily="34" charset="0"/>
              </a:rPr>
              <a:t> Sprint </a:t>
            </a:r>
            <a:r>
              <a:rPr lang="en-US" b="1" dirty="0" err="1">
                <a:latin typeface="Arial" panose="020B0604020202020204" pitchFamily="34" charset="0"/>
                <a:cs typeface="Arial" panose="020B0604020202020204" pitchFamily="34" charset="0"/>
              </a:rPr>
              <a:t>hoạt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động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theo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nguyên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tắc</a:t>
            </a:r>
            <a:r>
              <a:rPr lang="en-US" b="1" dirty="0">
                <a:latin typeface="Arial" panose="020B0604020202020204" pitchFamily="34" charset="0"/>
                <a:cs typeface="Arial" panose="020B0604020202020204" pitchFamily="34" charset="0"/>
              </a:rPr>
              <a:t> ĐÓNG KHUNG </a:t>
            </a:r>
            <a:r>
              <a:rPr lang="en-US" b="1" dirty="0" err="1">
                <a:latin typeface="Arial" panose="020B0604020202020204" pitchFamily="34" charset="0"/>
                <a:cs typeface="Arial" panose="020B0604020202020204" pitchFamily="34" charset="0"/>
              </a:rPr>
              <a:t>thời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gian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đã</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kế</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thừa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nhiều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lợi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ích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của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đóng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khung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thời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gian</a:t>
            </a:r>
            <a:r>
              <a:rPr lang="en-US" b="1" dirty="0">
                <a:latin typeface="Arial" panose="020B0604020202020204" pitchFamily="34" charset="0"/>
                <a:cs typeface="Arial" panose="020B0604020202020204" pitchFamily="34" charset="0"/>
              </a:rPr>
              <a:t>:</a:t>
            </a:r>
          </a:p>
          <a:p>
            <a:pPr algn="just">
              <a:buFontTx/>
              <a:buChar char="-"/>
            </a:pPr>
            <a:r>
              <a:rPr lang="en-US" b="1" dirty="0">
                <a:solidFill>
                  <a:srgbClr val="C00000"/>
                </a:solidFill>
                <a:latin typeface="Arial" panose="020B0604020202020204" pitchFamily="34" charset="0"/>
                <a:cs typeface="Arial" panose="020B0604020202020204" pitchFamily="34" charset="0"/>
              </a:rPr>
              <a:t>Gia </a:t>
            </a:r>
            <a:r>
              <a:rPr lang="en-US" b="1" dirty="0" err="1">
                <a:solidFill>
                  <a:srgbClr val="C00000"/>
                </a:solidFill>
                <a:latin typeface="Arial" panose="020B0604020202020204" pitchFamily="34" charset="0"/>
                <a:cs typeface="Arial" panose="020B0604020202020204" pitchFamily="34" charset="0"/>
              </a:rPr>
              <a:t>tăng</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tập</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trung</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công</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việc</a:t>
            </a:r>
            <a:endParaRPr lang="en-US" b="1" dirty="0">
              <a:solidFill>
                <a:srgbClr val="C00000"/>
              </a:solidFill>
              <a:latin typeface="Arial" panose="020B0604020202020204" pitchFamily="34" charset="0"/>
              <a:cs typeface="Arial" panose="020B0604020202020204" pitchFamily="34" charset="0"/>
            </a:endParaRPr>
          </a:p>
          <a:p>
            <a:pPr algn="just">
              <a:buFontTx/>
              <a:buChar char="-"/>
            </a:pPr>
            <a:r>
              <a:rPr lang="en-US" b="1" dirty="0" err="1">
                <a:solidFill>
                  <a:srgbClr val="C00000"/>
                </a:solidFill>
                <a:latin typeface="Arial" panose="020B0604020202020204" pitchFamily="34" charset="0"/>
                <a:cs typeface="Arial" panose="020B0604020202020204" pitchFamily="34" charset="0"/>
              </a:rPr>
              <a:t>Tối</a:t>
            </a:r>
            <a:r>
              <a:rPr lang="en-US" b="1" dirty="0">
                <a:solidFill>
                  <a:srgbClr val="C00000"/>
                </a:solidFill>
                <a:latin typeface="Arial" panose="020B0604020202020204" pitchFamily="34" charset="0"/>
                <a:cs typeface="Arial" panose="020B0604020202020204" pitchFamily="34" charset="0"/>
              </a:rPr>
              <a:t> </a:t>
            </a:r>
            <a:r>
              <a:rPr lang="vi-VN" b="1" dirty="0">
                <a:solidFill>
                  <a:srgbClr val="C00000"/>
                </a:solidFill>
                <a:latin typeface="Arial" panose="020B0604020202020204" pitchFamily="34" charset="0"/>
                <a:cs typeface="Arial" panose="020B0604020202020204" pitchFamily="34" charset="0"/>
              </a:rPr>
              <a:t>ư</a:t>
            </a:r>
            <a:r>
              <a:rPr lang="en-US" b="1" dirty="0">
                <a:solidFill>
                  <a:srgbClr val="C00000"/>
                </a:solidFill>
                <a:latin typeface="Arial" panose="020B0604020202020204" pitchFamily="34" charset="0"/>
                <a:cs typeface="Arial" panose="020B0604020202020204" pitchFamily="34" charset="0"/>
              </a:rPr>
              <a:t>u </a:t>
            </a:r>
            <a:r>
              <a:rPr lang="en-US" b="1" dirty="0" err="1">
                <a:solidFill>
                  <a:srgbClr val="C00000"/>
                </a:solidFill>
                <a:latin typeface="Arial" panose="020B0604020202020204" pitchFamily="34" charset="0"/>
                <a:cs typeface="Arial" panose="020B0604020202020204" pitchFamily="34" charset="0"/>
              </a:rPr>
              <a:t>hóa</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công</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việc</a:t>
            </a:r>
            <a:endParaRPr lang="en-US" b="1" dirty="0">
              <a:solidFill>
                <a:srgbClr val="C00000"/>
              </a:solidFill>
              <a:latin typeface="Arial" panose="020B0604020202020204" pitchFamily="34" charset="0"/>
              <a:cs typeface="Arial" panose="020B0604020202020204" pitchFamily="34" charset="0"/>
            </a:endParaRPr>
          </a:p>
          <a:p>
            <a:pPr algn="just">
              <a:buFontTx/>
              <a:buChar char="-"/>
            </a:pPr>
            <a:r>
              <a:rPr lang="en-US" b="1" dirty="0" err="1">
                <a:solidFill>
                  <a:srgbClr val="C00000"/>
                </a:solidFill>
                <a:latin typeface="Arial" panose="020B0604020202020204" pitchFamily="34" charset="0"/>
                <a:cs typeface="Arial" panose="020B0604020202020204" pitchFamily="34" charset="0"/>
              </a:rPr>
              <a:t>Tăng</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năng</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suất</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công</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việc</a:t>
            </a:r>
            <a:endParaRPr lang="en-US" b="1" dirty="0">
              <a:solidFill>
                <a:srgbClr val="C00000"/>
              </a:solidFill>
              <a:latin typeface="Arial" panose="020B0604020202020204" pitchFamily="34" charset="0"/>
              <a:cs typeface="Arial" panose="020B0604020202020204" pitchFamily="34" charset="0"/>
            </a:endParaRPr>
          </a:p>
          <a:p>
            <a:pPr algn="just">
              <a:buFontTx/>
              <a:buChar char="-"/>
            </a:pPr>
            <a:r>
              <a:rPr lang="en-US" b="1" dirty="0" err="1">
                <a:solidFill>
                  <a:srgbClr val="C00000"/>
                </a:solidFill>
                <a:latin typeface="Arial" panose="020B0604020202020204" pitchFamily="34" charset="0"/>
                <a:cs typeface="Arial" panose="020B0604020202020204" pitchFamily="34" charset="0"/>
              </a:rPr>
              <a:t>Phản</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hồi</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nhanh</a:t>
            </a:r>
            <a:endParaRPr lang="en-US" b="1" dirty="0">
              <a:solidFill>
                <a:srgbClr val="C00000"/>
              </a:solidFill>
              <a:latin typeface="Arial" panose="020B0604020202020204" pitchFamily="34" charset="0"/>
              <a:cs typeface="Arial" panose="020B0604020202020204" pitchFamily="34" charset="0"/>
            </a:endParaRPr>
          </a:p>
          <a:p>
            <a:pPr algn="just">
              <a:buFontTx/>
              <a:buChar char="-"/>
            </a:pPr>
            <a:r>
              <a:rPr lang="en-US" b="1" dirty="0" err="1">
                <a:solidFill>
                  <a:srgbClr val="C00000"/>
                </a:solidFill>
                <a:latin typeface="Arial" panose="020B0604020202020204" pitchFamily="34" charset="0"/>
                <a:cs typeface="Arial" panose="020B0604020202020204" pitchFamily="34" charset="0"/>
              </a:rPr>
              <a:t>Quản</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lí</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rủi</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ro</a:t>
            </a:r>
            <a:endParaRPr lang="en-US" b="1" dirty="0">
              <a:solidFill>
                <a:srgbClr val="C0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84DD65B-FE31-4A86-9ED7-982417B047B3}"/>
              </a:ext>
            </a:extLst>
          </p:cNvPr>
          <p:cNvPicPr>
            <a:picLocks noChangeAspect="1"/>
          </p:cNvPicPr>
          <p:nvPr/>
        </p:nvPicPr>
        <p:blipFill>
          <a:blip r:embed="rId2"/>
          <a:stretch>
            <a:fillRect/>
          </a:stretch>
        </p:blipFill>
        <p:spPr>
          <a:xfrm>
            <a:off x="5562597" y="1249804"/>
            <a:ext cx="3117253" cy="1752599"/>
          </a:xfrm>
          <a:prstGeom prst="rect">
            <a:avLst/>
          </a:prstGeom>
        </p:spPr>
      </p:pic>
      <p:pic>
        <p:nvPicPr>
          <p:cNvPr id="6" name="Picture 5">
            <a:extLst>
              <a:ext uri="{FF2B5EF4-FFF2-40B4-BE49-F238E27FC236}">
                <a16:creationId xmlns:a16="http://schemas.microsoft.com/office/drawing/2014/main" id="{53C85BDF-5263-47A9-9F53-74FEA84A9CFC}"/>
              </a:ext>
            </a:extLst>
          </p:cNvPr>
          <p:cNvPicPr>
            <a:picLocks noChangeAspect="1"/>
          </p:cNvPicPr>
          <p:nvPr/>
        </p:nvPicPr>
        <p:blipFill>
          <a:blip r:embed="rId3"/>
          <a:stretch>
            <a:fillRect/>
          </a:stretch>
        </p:blipFill>
        <p:spPr>
          <a:xfrm>
            <a:off x="8893934" y="3107855"/>
            <a:ext cx="3114277" cy="1750926"/>
          </a:xfrm>
          <a:prstGeom prst="rect">
            <a:avLst/>
          </a:prstGeom>
        </p:spPr>
      </p:pic>
      <p:pic>
        <p:nvPicPr>
          <p:cNvPr id="8" name="Picture 7">
            <a:extLst>
              <a:ext uri="{FF2B5EF4-FFF2-40B4-BE49-F238E27FC236}">
                <a16:creationId xmlns:a16="http://schemas.microsoft.com/office/drawing/2014/main" id="{C7D8258A-3705-430E-A546-5A13404C2F5F}"/>
              </a:ext>
            </a:extLst>
          </p:cNvPr>
          <p:cNvPicPr>
            <a:picLocks noChangeAspect="1"/>
          </p:cNvPicPr>
          <p:nvPr/>
        </p:nvPicPr>
        <p:blipFill>
          <a:blip r:embed="rId4"/>
          <a:stretch>
            <a:fillRect/>
          </a:stretch>
        </p:blipFill>
        <p:spPr>
          <a:xfrm>
            <a:off x="5562597" y="3106178"/>
            <a:ext cx="3117252" cy="1752599"/>
          </a:xfrm>
          <a:prstGeom prst="rect">
            <a:avLst/>
          </a:prstGeom>
        </p:spPr>
      </p:pic>
      <p:pic>
        <p:nvPicPr>
          <p:cNvPr id="9" name="Picture 8">
            <a:extLst>
              <a:ext uri="{FF2B5EF4-FFF2-40B4-BE49-F238E27FC236}">
                <a16:creationId xmlns:a16="http://schemas.microsoft.com/office/drawing/2014/main" id="{AE9E81D1-F789-4FB6-A2A8-904257BBF915}"/>
              </a:ext>
            </a:extLst>
          </p:cNvPr>
          <p:cNvPicPr>
            <a:picLocks noChangeAspect="1"/>
          </p:cNvPicPr>
          <p:nvPr/>
        </p:nvPicPr>
        <p:blipFill>
          <a:blip r:embed="rId5"/>
          <a:stretch>
            <a:fillRect/>
          </a:stretch>
        </p:blipFill>
        <p:spPr>
          <a:xfrm>
            <a:off x="8890958" y="1249807"/>
            <a:ext cx="3117253" cy="1752599"/>
          </a:xfrm>
          <a:prstGeom prst="rect">
            <a:avLst/>
          </a:prstGeom>
        </p:spPr>
      </p:pic>
      <p:pic>
        <p:nvPicPr>
          <p:cNvPr id="10" name="Picture 9">
            <a:extLst>
              <a:ext uri="{FF2B5EF4-FFF2-40B4-BE49-F238E27FC236}">
                <a16:creationId xmlns:a16="http://schemas.microsoft.com/office/drawing/2014/main" id="{5E1498E4-3698-45EE-B1BC-BC294BEB3C7C}"/>
              </a:ext>
            </a:extLst>
          </p:cNvPr>
          <p:cNvPicPr>
            <a:picLocks noChangeAspect="1"/>
          </p:cNvPicPr>
          <p:nvPr/>
        </p:nvPicPr>
        <p:blipFill>
          <a:blip r:embed="rId6"/>
          <a:stretch>
            <a:fillRect/>
          </a:stretch>
        </p:blipFill>
        <p:spPr>
          <a:xfrm>
            <a:off x="7150592" y="4962556"/>
            <a:ext cx="3117253" cy="1752599"/>
          </a:xfrm>
          <a:prstGeom prst="rect">
            <a:avLst/>
          </a:prstGeom>
        </p:spPr>
      </p:pic>
      <p:sp>
        <p:nvSpPr>
          <p:cNvPr id="11" name="Vertical Text Placeholder 3">
            <a:extLst>
              <a:ext uri="{FF2B5EF4-FFF2-40B4-BE49-F238E27FC236}">
                <a16:creationId xmlns:a16="http://schemas.microsoft.com/office/drawing/2014/main" id="{D9C32919-557B-4A4A-A479-83B16BC15FC1}"/>
              </a:ext>
            </a:extLst>
          </p:cNvPr>
          <p:cNvSpPr txBox="1">
            <a:spLocks/>
          </p:cNvSpPr>
          <p:nvPr/>
        </p:nvSpPr>
        <p:spPr>
          <a:xfrm rot="16200000">
            <a:off x="287846" y="1662127"/>
            <a:ext cx="5465349" cy="4640705"/>
          </a:xfrm>
          <a:prstGeom prst="rect">
            <a:avLst/>
          </a:prstGeom>
        </p:spPr>
        <p:txBody>
          <a:bodyPr vert="eaVert"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a:r>
              <a:rPr lang="en-US" b="1" dirty="0" err="1">
                <a:latin typeface="Arial" panose="020B0604020202020204" pitchFamily="34" charset="0"/>
                <a:cs typeface="Arial" panose="020B0604020202020204" pitchFamily="34" charset="0"/>
              </a:rPr>
              <a:t>Đầu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tiên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việc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mô</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hình</a:t>
            </a:r>
            <a:r>
              <a:rPr lang="en-US" b="1" dirty="0">
                <a:latin typeface="Arial" panose="020B0604020202020204" pitchFamily="34" charset="0"/>
                <a:cs typeface="Arial" panose="020B0604020202020204" pitchFamily="34" charset="0"/>
              </a:rPr>
              <a:t> Scrum chia </a:t>
            </a:r>
            <a:r>
              <a:rPr lang="en-US" b="1" dirty="0" err="1">
                <a:latin typeface="Arial" panose="020B0604020202020204" pitchFamily="34" charset="0"/>
                <a:cs typeface="Arial" panose="020B0604020202020204" pitchFamily="34" charset="0"/>
              </a:rPr>
              <a:t>nhỏ</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dự</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án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thành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nhiều</a:t>
            </a:r>
            <a:r>
              <a:rPr lang="en-US" b="1" dirty="0">
                <a:latin typeface="Arial" panose="020B0604020202020204" pitchFamily="34" charset="0"/>
                <a:cs typeface="Arial" panose="020B0604020202020204" pitchFamily="34" charset="0"/>
              </a:rPr>
              <a:t> Sprint </a:t>
            </a:r>
            <a:r>
              <a:rPr lang="en-US" b="1" dirty="0" err="1">
                <a:latin typeface="Arial" panose="020B0604020202020204" pitchFamily="34" charset="0"/>
                <a:cs typeface="Arial" panose="020B0604020202020204" pitchFamily="34" charset="0"/>
              </a:rPr>
              <a:t>hoạt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động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theo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nguyên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tắc</a:t>
            </a:r>
            <a:r>
              <a:rPr lang="en-US" b="1" dirty="0">
                <a:latin typeface="Arial" panose="020B0604020202020204" pitchFamily="34" charset="0"/>
                <a:cs typeface="Arial" panose="020B0604020202020204" pitchFamily="34" charset="0"/>
              </a:rPr>
              <a:t> ĐÓNG KHUNG </a:t>
            </a:r>
            <a:r>
              <a:rPr lang="en-US" b="1" dirty="0" err="1">
                <a:latin typeface="Arial" panose="020B0604020202020204" pitchFamily="34" charset="0"/>
                <a:cs typeface="Arial" panose="020B0604020202020204" pitchFamily="34" charset="0"/>
              </a:rPr>
              <a:t>thời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gian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đã</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kế</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thừa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nhiều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lợi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ích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của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đóng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khung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thời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gian</a:t>
            </a:r>
            <a:r>
              <a:rPr lang="en-US" b="1" dirty="0">
                <a:latin typeface="Arial" panose="020B0604020202020204" pitchFamily="34" charset="0"/>
                <a:cs typeface="Arial" panose="020B0604020202020204" pitchFamily="34" charset="0"/>
              </a:rPr>
              <a:t>:</a:t>
            </a:r>
          </a:p>
          <a:p>
            <a:pPr algn="just">
              <a:buFontTx/>
              <a:buChar char="-"/>
            </a:pPr>
            <a:r>
              <a:rPr lang="en-US" b="1" dirty="0">
                <a:solidFill>
                  <a:srgbClr val="C00000"/>
                </a:solidFill>
                <a:latin typeface="Arial" panose="020B0604020202020204" pitchFamily="34" charset="0"/>
                <a:cs typeface="Arial" panose="020B0604020202020204" pitchFamily="34" charset="0"/>
              </a:rPr>
              <a:t>Gia </a:t>
            </a:r>
            <a:r>
              <a:rPr lang="en-US" b="1" dirty="0" err="1">
                <a:solidFill>
                  <a:srgbClr val="C00000"/>
                </a:solidFill>
                <a:latin typeface="Arial" panose="020B0604020202020204" pitchFamily="34" charset="0"/>
                <a:cs typeface="Arial" panose="020B0604020202020204" pitchFamily="34" charset="0"/>
              </a:rPr>
              <a:t>tăng</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tập</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trung</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công</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việc</a:t>
            </a:r>
            <a:endParaRPr lang="en-US" b="1" dirty="0">
              <a:solidFill>
                <a:srgbClr val="C00000"/>
              </a:solidFill>
              <a:latin typeface="Arial" panose="020B0604020202020204" pitchFamily="34" charset="0"/>
              <a:cs typeface="Arial" panose="020B0604020202020204" pitchFamily="34" charset="0"/>
            </a:endParaRPr>
          </a:p>
          <a:p>
            <a:pPr algn="just">
              <a:buFontTx/>
              <a:buChar char="-"/>
            </a:pPr>
            <a:r>
              <a:rPr lang="en-US" b="1" dirty="0" err="1">
                <a:solidFill>
                  <a:srgbClr val="C00000"/>
                </a:solidFill>
                <a:latin typeface="Arial" panose="020B0604020202020204" pitchFamily="34" charset="0"/>
                <a:cs typeface="Arial" panose="020B0604020202020204" pitchFamily="34" charset="0"/>
              </a:rPr>
              <a:t>Tối</a:t>
            </a:r>
            <a:r>
              <a:rPr lang="en-US" b="1" dirty="0">
                <a:solidFill>
                  <a:srgbClr val="C00000"/>
                </a:solidFill>
                <a:latin typeface="Arial" panose="020B0604020202020204" pitchFamily="34" charset="0"/>
                <a:cs typeface="Arial" panose="020B0604020202020204" pitchFamily="34" charset="0"/>
              </a:rPr>
              <a:t> </a:t>
            </a:r>
            <a:r>
              <a:rPr lang="vi-VN" b="1" dirty="0">
                <a:solidFill>
                  <a:srgbClr val="C00000"/>
                </a:solidFill>
                <a:latin typeface="Arial" panose="020B0604020202020204" pitchFamily="34" charset="0"/>
                <a:cs typeface="Arial" panose="020B0604020202020204" pitchFamily="34" charset="0"/>
              </a:rPr>
              <a:t>ư</a:t>
            </a:r>
            <a:r>
              <a:rPr lang="en-US" b="1" dirty="0">
                <a:solidFill>
                  <a:srgbClr val="C00000"/>
                </a:solidFill>
                <a:latin typeface="Arial" panose="020B0604020202020204" pitchFamily="34" charset="0"/>
                <a:cs typeface="Arial" panose="020B0604020202020204" pitchFamily="34" charset="0"/>
              </a:rPr>
              <a:t>u </a:t>
            </a:r>
            <a:r>
              <a:rPr lang="en-US" b="1" dirty="0" err="1">
                <a:solidFill>
                  <a:srgbClr val="C00000"/>
                </a:solidFill>
                <a:latin typeface="Arial" panose="020B0604020202020204" pitchFamily="34" charset="0"/>
                <a:cs typeface="Arial" panose="020B0604020202020204" pitchFamily="34" charset="0"/>
              </a:rPr>
              <a:t>hóa</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công</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việc</a:t>
            </a:r>
            <a:endParaRPr lang="en-US" b="1" dirty="0">
              <a:solidFill>
                <a:srgbClr val="C00000"/>
              </a:solidFill>
              <a:latin typeface="Arial" panose="020B0604020202020204" pitchFamily="34" charset="0"/>
              <a:cs typeface="Arial" panose="020B0604020202020204" pitchFamily="34" charset="0"/>
            </a:endParaRPr>
          </a:p>
          <a:p>
            <a:pPr algn="just">
              <a:buFontTx/>
              <a:buChar char="-"/>
            </a:pPr>
            <a:r>
              <a:rPr lang="en-US" b="1" dirty="0" err="1">
                <a:solidFill>
                  <a:srgbClr val="C00000"/>
                </a:solidFill>
                <a:latin typeface="Arial" panose="020B0604020202020204" pitchFamily="34" charset="0"/>
                <a:cs typeface="Arial" panose="020B0604020202020204" pitchFamily="34" charset="0"/>
              </a:rPr>
              <a:t>Tăng</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năng</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suất</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công</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việc</a:t>
            </a:r>
            <a:endParaRPr lang="en-US" b="1" dirty="0">
              <a:solidFill>
                <a:srgbClr val="C00000"/>
              </a:solidFill>
              <a:latin typeface="Arial" panose="020B0604020202020204" pitchFamily="34" charset="0"/>
              <a:cs typeface="Arial" panose="020B0604020202020204" pitchFamily="34" charset="0"/>
            </a:endParaRPr>
          </a:p>
          <a:p>
            <a:pPr algn="just">
              <a:buFontTx/>
              <a:buChar char="-"/>
            </a:pPr>
            <a:r>
              <a:rPr lang="en-US" b="1" dirty="0" err="1">
                <a:solidFill>
                  <a:srgbClr val="C00000"/>
                </a:solidFill>
                <a:latin typeface="Arial" panose="020B0604020202020204" pitchFamily="34" charset="0"/>
                <a:cs typeface="Arial" panose="020B0604020202020204" pitchFamily="34" charset="0"/>
              </a:rPr>
              <a:t>Phản</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hồi</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nhanh</a:t>
            </a:r>
            <a:endParaRPr lang="en-US" b="1" dirty="0">
              <a:solidFill>
                <a:srgbClr val="C00000"/>
              </a:solidFill>
              <a:latin typeface="Arial" panose="020B0604020202020204" pitchFamily="34" charset="0"/>
              <a:cs typeface="Arial" panose="020B0604020202020204" pitchFamily="34" charset="0"/>
            </a:endParaRPr>
          </a:p>
          <a:p>
            <a:pPr algn="just">
              <a:buFontTx/>
              <a:buChar char="-"/>
            </a:pPr>
            <a:r>
              <a:rPr lang="en-US" b="1" dirty="0" err="1">
                <a:solidFill>
                  <a:srgbClr val="C00000"/>
                </a:solidFill>
                <a:latin typeface="Arial" panose="020B0604020202020204" pitchFamily="34" charset="0"/>
                <a:cs typeface="Arial" panose="020B0604020202020204" pitchFamily="34" charset="0"/>
              </a:rPr>
              <a:t>Quản</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lí</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rủi</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ro</a:t>
            </a:r>
            <a:endParaRPr lang="en-US"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174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E89AF-B053-4C62-87DD-4222151CACAF}"/>
              </a:ext>
            </a:extLst>
          </p:cNvPr>
          <p:cNvSpPr>
            <a:spLocks noGrp="1"/>
          </p:cNvSpPr>
          <p:nvPr>
            <p:ph type="title"/>
          </p:nvPr>
        </p:nvSpPr>
        <p:spPr>
          <a:xfrm>
            <a:off x="1086643" y="569627"/>
            <a:ext cx="10018713" cy="1224196"/>
          </a:xfrm>
        </p:spPr>
        <p:txBody>
          <a:bodyPr>
            <a:normAutofit/>
          </a:bodyPr>
          <a:lstStyle/>
          <a:p>
            <a:r>
              <a:rPr lang="en-US" sz="4000" b="1" dirty="0">
                <a:solidFill>
                  <a:schemeClr val="accent6">
                    <a:lumMod val="75000"/>
                  </a:schemeClr>
                </a:solidFill>
                <a:latin typeface="Arial" panose="020B0604020202020204" pitchFamily="34" charset="0"/>
                <a:cs typeface="Arial" panose="020B0604020202020204" pitchFamily="34" charset="0"/>
              </a:rPr>
              <a:t>ĐIỂM MẠNH CỦA MÔ HÌNH SCRUM</a:t>
            </a:r>
          </a:p>
        </p:txBody>
      </p:sp>
      <p:sp>
        <p:nvSpPr>
          <p:cNvPr id="4" name="Vertical Text Placeholder 3">
            <a:extLst>
              <a:ext uri="{FF2B5EF4-FFF2-40B4-BE49-F238E27FC236}">
                <a16:creationId xmlns:a16="http://schemas.microsoft.com/office/drawing/2014/main" id="{2549FC71-20DD-425D-8DFB-610C72679581}"/>
              </a:ext>
            </a:extLst>
          </p:cNvPr>
          <p:cNvSpPr>
            <a:spLocks noGrp="1"/>
          </p:cNvSpPr>
          <p:nvPr>
            <p:ph type="body" orient="vert" idx="1"/>
          </p:nvPr>
        </p:nvSpPr>
        <p:spPr>
          <a:xfrm rot="16200000">
            <a:off x="4815874" y="-1622972"/>
            <a:ext cx="2605791" cy="10768508"/>
          </a:xfrm>
        </p:spPr>
        <p:txBody>
          <a:bodyPr>
            <a:normAutofit/>
          </a:bodyPr>
          <a:lstStyle/>
          <a:p>
            <a:pPr marL="0" indent="0">
              <a:buNone/>
            </a:pPr>
            <a:r>
              <a:rPr lang="en-US" sz="2800" b="1" spc="300" dirty="0" err="1">
                <a:latin typeface="Arial" panose="020B0604020202020204" pitchFamily="34" charset="0"/>
                <a:cs typeface="Arial" panose="020B0604020202020204" pitchFamily="34" charset="0"/>
              </a:rPr>
              <a:t>Ngoài</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những</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thế</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mạnh</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bắt</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nguồn</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từ</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việc</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đóng</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khung</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thời</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gian</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mô</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hình</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thời</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còn</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có</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lợi</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ích</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khác</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có</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thể</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suy</a:t>
            </a:r>
            <a:r>
              <a:rPr lang="en-US" sz="2800" b="1" spc="300" dirty="0">
                <a:latin typeface="Arial" panose="020B0604020202020204" pitchFamily="34" charset="0"/>
                <a:cs typeface="Arial" panose="020B0604020202020204" pitchFamily="34" charset="0"/>
              </a:rPr>
              <a:t> ra đ</a:t>
            </a:r>
            <a:r>
              <a:rPr lang="vi-VN" sz="2800" b="1" spc="300" dirty="0">
                <a:latin typeface="Arial" panose="020B0604020202020204" pitchFamily="34" charset="0"/>
                <a:cs typeface="Arial" panose="020B0604020202020204" pitchFamily="34" charset="0"/>
              </a:rPr>
              <a:t>ư</a:t>
            </a:r>
            <a:r>
              <a:rPr lang="en-US" sz="2800" b="1" spc="300" dirty="0" err="1">
                <a:latin typeface="Arial" panose="020B0604020202020204" pitchFamily="34" charset="0"/>
                <a:cs typeface="Arial" panose="020B0604020202020204" pitchFamily="34" charset="0"/>
              </a:rPr>
              <a:t>ợc</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là</a:t>
            </a:r>
            <a:r>
              <a:rPr lang="en-US" sz="2800" b="1" spc="300" dirty="0">
                <a:latin typeface="Arial" panose="020B0604020202020204" pitchFamily="34" charset="0"/>
                <a:cs typeface="Arial" panose="020B0604020202020204" pitchFamily="34" charset="0"/>
              </a:rPr>
              <a:t>: </a:t>
            </a:r>
          </a:p>
          <a:p>
            <a:pPr marL="0" indent="0">
              <a:buNone/>
            </a:pPr>
            <a:r>
              <a:rPr lang="en-US" sz="2800" b="1" spc="300" dirty="0" err="1">
                <a:latin typeface="Arial" panose="020B0604020202020204" pitchFamily="34" charset="0"/>
                <a:cs typeface="Arial" panose="020B0604020202020204" pitchFamily="34" charset="0"/>
              </a:rPr>
              <a:t>Có</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khả</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năng</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áp</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dụng</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cho</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những</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dự</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án</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mà</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yêu</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cần</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của</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khách</a:t>
            </a:r>
            <a:r>
              <a:rPr lang="en-US" sz="2800" b="1" spc="300" dirty="0">
                <a:latin typeface="Arial" panose="020B0604020202020204" pitchFamily="34" charset="0"/>
                <a:cs typeface="Arial" panose="020B0604020202020204" pitchFamily="34" charset="0"/>
              </a:rPr>
              <a:t> hang </a:t>
            </a:r>
            <a:r>
              <a:rPr lang="en-US" sz="2800" b="1" spc="300" dirty="0" err="1">
                <a:latin typeface="Arial" panose="020B0604020202020204" pitchFamily="34" charset="0"/>
                <a:cs typeface="Arial" panose="020B0604020202020204" pitchFamily="34" charset="0"/>
              </a:rPr>
              <a:t>không</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rõ</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ràng</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ngay</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từ</a:t>
            </a:r>
            <a:r>
              <a:rPr lang="en-US" sz="2800" b="1" spc="300" dirty="0">
                <a:latin typeface="Arial" panose="020B0604020202020204" pitchFamily="34" charset="0"/>
                <a:cs typeface="Arial" panose="020B0604020202020204" pitchFamily="34" charset="0"/>
              </a:rPr>
              <a:t> </a:t>
            </a:r>
            <a:r>
              <a:rPr lang="en-US" sz="2800" b="1" spc="300" dirty="0" err="1">
                <a:latin typeface="Arial" panose="020B0604020202020204" pitchFamily="34" charset="0"/>
                <a:cs typeface="Arial" panose="020B0604020202020204" pitchFamily="34" charset="0"/>
              </a:rPr>
              <a:t>đầu</a:t>
            </a:r>
            <a:r>
              <a:rPr lang="en-US" sz="2800" b="1" spc="3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01438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CDB58-91C8-4959-A0A3-2F6139CA1826}"/>
              </a:ext>
            </a:extLst>
          </p:cNvPr>
          <p:cNvSpPr>
            <a:spLocks noGrp="1"/>
          </p:cNvSpPr>
          <p:nvPr>
            <p:ph type="title"/>
          </p:nvPr>
        </p:nvSpPr>
        <p:spPr>
          <a:xfrm>
            <a:off x="1086643" y="299804"/>
            <a:ext cx="10018713" cy="1104274"/>
          </a:xfrm>
        </p:spPr>
        <p:txBody>
          <a:bodyPr/>
          <a:lstStyle/>
          <a:p>
            <a:r>
              <a:rPr lang="en-US" b="1" dirty="0">
                <a:solidFill>
                  <a:schemeClr val="accent6">
                    <a:lumMod val="75000"/>
                  </a:schemeClr>
                </a:solidFill>
                <a:latin typeface="Arial" panose="020B0604020202020204" pitchFamily="34" charset="0"/>
                <a:cs typeface="Arial" panose="020B0604020202020204" pitchFamily="34" charset="0"/>
              </a:rPr>
              <a:t>ĐIỂM YẾU CỦA MÔ HÌNH SCRUM</a:t>
            </a:r>
          </a:p>
        </p:txBody>
      </p:sp>
      <p:sp>
        <p:nvSpPr>
          <p:cNvPr id="3" name="Vertical Text Placeholder 2">
            <a:extLst>
              <a:ext uri="{FF2B5EF4-FFF2-40B4-BE49-F238E27FC236}">
                <a16:creationId xmlns:a16="http://schemas.microsoft.com/office/drawing/2014/main" id="{E3802156-40E6-4F72-8BC9-46D24D6966A7}"/>
              </a:ext>
            </a:extLst>
          </p:cNvPr>
          <p:cNvSpPr>
            <a:spLocks noGrp="1"/>
          </p:cNvSpPr>
          <p:nvPr>
            <p:ph type="body" orient="vert" idx="1"/>
          </p:nvPr>
        </p:nvSpPr>
        <p:spPr>
          <a:xfrm rot="16200000">
            <a:off x="3687583" y="-1031969"/>
            <a:ext cx="4577000" cy="10018715"/>
          </a:xfrm>
        </p:spPr>
        <p:txBody>
          <a:bodyPr/>
          <a:lstStyle/>
          <a:p>
            <a:r>
              <a:rPr lang="en-US" b="1" dirty="0" err="1">
                <a:latin typeface="Arial" panose="020B0604020202020204" pitchFamily="34" charset="0"/>
                <a:cs typeface="Arial" panose="020B0604020202020204" pitchFamily="34" charset="0"/>
              </a:rPr>
              <a:t>Đòi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hỏi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trình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độ</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của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thành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viên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cao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và</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phải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hiểu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biết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về</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mô</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hình</a:t>
            </a:r>
            <a:r>
              <a:rPr lang="en-US" b="1" dirty="0">
                <a:latin typeface="Arial" panose="020B0604020202020204" pitchFamily="34" charset="0"/>
                <a:cs typeface="Arial" panose="020B0604020202020204" pitchFamily="34" charset="0"/>
              </a:rPr>
              <a:t> Scrum.</a:t>
            </a:r>
          </a:p>
          <a:p>
            <a:r>
              <a:rPr lang="en-US" b="1" dirty="0" err="1">
                <a:latin typeface="Arial" panose="020B0604020202020204" pitchFamily="34" charset="0"/>
                <a:cs typeface="Arial" panose="020B0604020202020204" pitchFamily="34" charset="0"/>
              </a:rPr>
              <a:t>Khó</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xác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định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về</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việc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ngân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sách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và</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thời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gian</a:t>
            </a:r>
            <a:r>
              <a:rPr lang="en-US" b="1" dirty="0">
                <a:latin typeface="Arial" panose="020B0604020202020204" pitchFamily="34" charset="0"/>
                <a:cs typeface="Arial" panose="020B0604020202020204" pitchFamily="34" charset="0"/>
              </a:rPr>
              <a:t>.</a:t>
            </a:r>
          </a:p>
          <a:p>
            <a:r>
              <a:rPr lang="en-US" b="1" dirty="0" err="1">
                <a:latin typeface="Arial" panose="020B0604020202020204" pitchFamily="34" charset="0"/>
                <a:cs typeface="Arial" panose="020B0604020202020204" pitchFamily="34" charset="0"/>
              </a:rPr>
              <a:t>Vì</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luôn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lắng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nghe</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phản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hồi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của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khách</a:t>
            </a:r>
            <a:r>
              <a:rPr lang="en-US" b="1" dirty="0">
                <a:latin typeface="Arial" panose="020B0604020202020204" pitchFamily="34" charset="0"/>
                <a:cs typeface="Arial" panose="020B0604020202020204" pitchFamily="34" charset="0"/>
              </a:rPr>
              <a:t> hang </a:t>
            </a:r>
            <a:r>
              <a:rPr lang="en-US" b="1" dirty="0" err="1">
                <a:latin typeface="Arial" panose="020B0604020202020204" pitchFamily="34" charset="0"/>
                <a:cs typeface="Arial" panose="020B0604020202020204" pitchFamily="34" charset="0"/>
              </a:rPr>
              <a:t>nên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thời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gian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sẽ</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kéo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dài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khi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có</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quá</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nhiều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thay</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đổi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từ</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khách</a:t>
            </a:r>
            <a:r>
              <a:rPr lang="en-US" b="1" dirty="0">
                <a:latin typeface="Arial" panose="020B0604020202020204" pitchFamily="34" charset="0"/>
                <a:cs typeface="Arial" panose="020B0604020202020204" pitchFamily="34" charset="0"/>
              </a:rPr>
              <a:t> hang.</a:t>
            </a:r>
          </a:p>
          <a:p>
            <a:r>
              <a:rPr lang="en-US" b="1" dirty="0" err="1">
                <a:latin typeface="Arial" panose="020B0604020202020204" pitchFamily="34" charset="0"/>
                <a:cs typeface="Arial" panose="020B0604020202020204" pitchFamily="34" charset="0"/>
              </a:rPr>
              <a:t>Nếu</a:t>
            </a:r>
            <a:r>
              <a:rPr lang="en-US" b="1" dirty="0">
                <a:latin typeface="Arial" panose="020B0604020202020204" pitchFamily="34" charset="0"/>
                <a:cs typeface="Arial" panose="020B0604020202020204" pitchFamily="34" charset="0"/>
              </a:rPr>
              <a:t> PO </a:t>
            </a:r>
            <a:r>
              <a:rPr lang="en-US" b="1" dirty="0" err="1">
                <a:latin typeface="Arial" panose="020B0604020202020204" pitchFamily="34" charset="0"/>
                <a:cs typeface="Arial" panose="020B0604020202020204" pitchFamily="34" charset="0"/>
              </a:rPr>
              <a:t>không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thực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hiện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tốt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nhiệm</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vụ</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sẽ</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ảnh</a:t>
            </a:r>
            <a:r>
              <a:rPr lang="en-US" b="1" dirty="0">
                <a:latin typeface="Arial" panose="020B0604020202020204" pitchFamily="34" charset="0"/>
                <a:cs typeface="Arial" panose="020B0604020202020204" pitchFamily="34" charset="0"/>
              </a:rPr>
              <a:t> h</a:t>
            </a:r>
            <a:r>
              <a:rPr lang="vi-VN" b="1" dirty="0">
                <a:latin typeface="Arial" panose="020B0604020202020204" pitchFamily="34" charset="0"/>
                <a:cs typeface="Arial" panose="020B0604020202020204" pitchFamily="34" charset="0"/>
              </a:rPr>
              <a:t>ư</a:t>
            </a:r>
            <a:r>
              <a:rPr lang="en-US" b="1" dirty="0" err="1">
                <a:latin typeface="Arial" panose="020B0604020202020204" pitchFamily="34" charset="0"/>
                <a:cs typeface="Arial" panose="020B0604020202020204" pitchFamily="34" charset="0"/>
              </a:rPr>
              <a:t>ởng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lớn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đến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kết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quả</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chung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phụ</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thuộc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cao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vào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vai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trò</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của</a:t>
            </a:r>
            <a:r>
              <a:rPr lang="en-US" b="1" dirty="0">
                <a:latin typeface="Arial" panose="020B0604020202020204" pitchFamily="34" charset="0"/>
                <a:cs typeface="Arial" panose="020B0604020202020204" pitchFamily="34" charset="0"/>
              </a:rPr>
              <a:t> PO)</a:t>
            </a:r>
          </a:p>
          <a:p>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1915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1D68E-1F06-4A80-ADC0-9B89EF4BF5F6}"/>
              </a:ext>
            </a:extLst>
          </p:cNvPr>
          <p:cNvSpPr>
            <a:spLocks noGrp="1"/>
          </p:cNvSpPr>
          <p:nvPr>
            <p:ph type="title"/>
          </p:nvPr>
        </p:nvSpPr>
        <p:spPr>
          <a:xfrm>
            <a:off x="1484309" y="303794"/>
            <a:ext cx="10018713" cy="909402"/>
          </a:xfrm>
        </p:spPr>
        <p:txBody>
          <a:bodyPr/>
          <a:lstStyle/>
          <a:p>
            <a:r>
              <a:rPr lang="en-US" b="1" dirty="0">
                <a:solidFill>
                  <a:schemeClr val="accent6">
                    <a:lumMod val="75000"/>
                  </a:schemeClr>
                </a:solidFill>
                <a:latin typeface="Arial" panose="020B0604020202020204" pitchFamily="34" charset="0"/>
                <a:cs typeface="Arial" panose="020B0604020202020204" pitchFamily="34" charset="0"/>
              </a:rPr>
              <a:t>SỬ DỤNG MÔ HÌNH SCRUM KHI NÀO</a:t>
            </a:r>
          </a:p>
        </p:txBody>
      </p:sp>
      <p:sp>
        <p:nvSpPr>
          <p:cNvPr id="3" name="Vertical Text Placeholder 2">
            <a:extLst>
              <a:ext uri="{FF2B5EF4-FFF2-40B4-BE49-F238E27FC236}">
                <a16:creationId xmlns:a16="http://schemas.microsoft.com/office/drawing/2014/main" id="{7D6F0174-CB60-4AC5-AD47-7723627FDCC1}"/>
              </a:ext>
            </a:extLst>
          </p:cNvPr>
          <p:cNvSpPr>
            <a:spLocks noGrp="1"/>
          </p:cNvSpPr>
          <p:nvPr>
            <p:ph type="body" orient="vert" idx="1"/>
          </p:nvPr>
        </p:nvSpPr>
        <p:spPr>
          <a:xfrm rot="16200000">
            <a:off x="4012795" y="-1074439"/>
            <a:ext cx="4961744" cy="10018713"/>
          </a:xfrm>
        </p:spPr>
        <p:txBody>
          <a:bodyPr>
            <a:normAutofit/>
          </a:bodyPr>
          <a:lstStyle/>
          <a:p>
            <a:r>
              <a:rPr lang="vi-VN" sz="2000" b="1" i="1" dirty="0">
                <a:latin typeface="Arial" panose="020B0604020202020204" pitchFamily="34" charset="0"/>
                <a:cs typeface="Arial" panose="020B0604020202020204" pitchFamily="34" charset="0"/>
              </a:rPr>
              <a:t>Nhu cầu khách hàng và yêu cầu về giải pháp thay đổi thường xuyên</a:t>
            </a:r>
          </a:p>
          <a:p>
            <a:r>
              <a:rPr lang="vi-VN" sz="2000" b="1" i="1" dirty="0">
                <a:latin typeface="Arial" panose="020B0604020202020204" pitchFamily="34" charset="0"/>
                <a:cs typeface="Arial" panose="020B0604020202020204" pitchFamily="34" charset="0"/>
              </a:rPr>
              <a:t>Cần cộng tác chặt chẽ với khách hàng và có thể cung cấp các phản hồi nhanh, khách hàng nắm rõ hơn về những gì họ mong muốn</a:t>
            </a:r>
          </a:p>
          <a:p>
            <a:r>
              <a:rPr lang="vi-VN" sz="2000" b="1" i="1" dirty="0">
                <a:latin typeface="Arial" panose="020B0604020202020204" pitchFamily="34" charset="0"/>
                <a:cs typeface="Arial" panose="020B0604020202020204" pitchFamily="34" charset="0"/>
              </a:rPr>
              <a:t>Vấn đề rất phức tạp, giải pháp không rõ từ đầu và phạm vi cũng không được xác định rõ</a:t>
            </a:r>
          </a:p>
          <a:p>
            <a:r>
              <a:rPr lang="vi-VN" sz="2000" b="1" i="1" dirty="0">
                <a:latin typeface="Arial" panose="020B0604020202020204" pitchFamily="34" charset="0"/>
                <a:cs typeface="Arial" panose="020B0604020202020204" pitchFamily="34" charset="0"/>
              </a:rPr>
              <a:t>Đặc tả sản phẩm có thể thay đổi, và những sáng tạo đột phá luôn được ưu tiên</a:t>
            </a:r>
          </a:p>
          <a:p>
            <a:r>
              <a:rPr lang="vi-VN" sz="2000" b="1" i="1" dirty="0">
                <a:latin typeface="Arial" panose="020B0604020202020204" pitchFamily="34" charset="0"/>
                <a:cs typeface="Arial" panose="020B0604020202020204" pitchFamily="34" charset="0"/>
              </a:rPr>
              <a:t>Công việc có thể bẻ nhỏ thành từng phần và có thể được thực thi trong những phân đoạn lặp ngắn</a:t>
            </a:r>
          </a:p>
          <a:p>
            <a:r>
              <a:rPr lang="vi-VN" sz="2000" b="1" i="1" dirty="0">
                <a:latin typeface="Arial" panose="020B0604020202020204" pitchFamily="34" charset="0"/>
                <a:cs typeface="Arial" panose="020B0604020202020204" pitchFamily="34" charset="0"/>
              </a:rPr>
              <a:t>Những thay đổi ở phút chót có thể quản lí được</a:t>
            </a:r>
          </a:p>
          <a:p>
            <a:r>
              <a:rPr lang="en-US" sz="2000" b="1" i="1" dirty="0" err="1">
                <a:latin typeface="Arial" panose="020B0604020202020204" pitchFamily="34" charset="0"/>
                <a:cs typeface="Arial" panose="020B0604020202020204" pitchFamily="34" charset="0"/>
              </a:rPr>
              <a:t>Những</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sai</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sót</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có</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thể</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mang</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lại</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những</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bài</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học</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chứ</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không</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mang</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đến</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những</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thảm</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họa</a:t>
            </a:r>
            <a:r>
              <a:rPr lang="en-US" sz="2000" b="1" i="1" dirty="0">
                <a:latin typeface="Arial" panose="020B0604020202020204" pitchFamily="34" charset="0"/>
                <a:cs typeface="Arial" panose="020B0604020202020204" pitchFamily="34" charset="0"/>
              </a:rPr>
              <a:t>.</a:t>
            </a:r>
          </a:p>
          <a:p>
            <a:endParaRPr lang="en-US" sz="20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4616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D83D-9BA6-47CA-B19A-41E01D4DC2BF}"/>
              </a:ext>
            </a:extLst>
          </p:cNvPr>
          <p:cNvSpPr>
            <a:spLocks noGrp="1"/>
          </p:cNvSpPr>
          <p:nvPr>
            <p:ph type="title"/>
          </p:nvPr>
        </p:nvSpPr>
        <p:spPr>
          <a:xfrm>
            <a:off x="1484311" y="160639"/>
            <a:ext cx="10018713" cy="1408670"/>
          </a:xfrm>
        </p:spPr>
        <p:txBody>
          <a:bodyPr>
            <a:normAutofit fontScale="90000"/>
          </a:bodyPr>
          <a:lstStyle/>
          <a:p>
            <a:r>
              <a:rPr lang="en-US" b="1" dirty="0">
                <a:solidFill>
                  <a:schemeClr val="accent6">
                    <a:lumMod val="75000"/>
                  </a:schemeClr>
                </a:solidFill>
                <a:latin typeface="Arial" panose="020B0604020202020204" pitchFamily="34" charset="0"/>
                <a:cs typeface="Arial" panose="020B0604020202020204" pitchFamily="34" charset="0"/>
              </a:rPr>
              <a:t>MÔ HÌNH PHÁT TRIỂN PHẦN MỀM TRUYỀN THỐNG (MÔ HÌNH THÁC NƯỚC)</a:t>
            </a:r>
          </a:p>
        </p:txBody>
      </p:sp>
      <p:sp>
        <p:nvSpPr>
          <p:cNvPr id="4" name="Rectangle 3">
            <a:extLst>
              <a:ext uri="{FF2B5EF4-FFF2-40B4-BE49-F238E27FC236}">
                <a16:creationId xmlns:a16="http://schemas.microsoft.com/office/drawing/2014/main" id="{860EDAD0-B840-4808-9F3F-876D65A3383F}"/>
              </a:ext>
            </a:extLst>
          </p:cNvPr>
          <p:cNvSpPr/>
          <p:nvPr/>
        </p:nvSpPr>
        <p:spPr>
          <a:xfrm>
            <a:off x="1637271" y="1513704"/>
            <a:ext cx="1841156" cy="52516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XÁC ĐỊNH YÊU CẦU</a:t>
            </a:r>
          </a:p>
        </p:txBody>
      </p:sp>
      <p:sp>
        <p:nvSpPr>
          <p:cNvPr id="5" name="Rectangle 4">
            <a:extLst>
              <a:ext uri="{FF2B5EF4-FFF2-40B4-BE49-F238E27FC236}">
                <a16:creationId xmlns:a16="http://schemas.microsoft.com/office/drawing/2014/main" id="{7E1BB8E4-936F-46C4-AFC0-669D6F3278C7}"/>
              </a:ext>
            </a:extLst>
          </p:cNvPr>
          <p:cNvSpPr/>
          <p:nvPr/>
        </p:nvSpPr>
        <p:spPr>
          <a:xfrm>
            <a:off x="3113903" y="2255112"/>
            <a:ext cx="1964724" cy="525161"/>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THIẾT KẾ</a:t>
            </a:r>
          </a:p>
        </p:txBody>
      </p:sp>
      <p:sp>
        <p:nvSpPr>
          <p:cNvPr id="6" name="Rectangle 5">
            <a:extLst>
              <a:ext uri="{FF2B5EF4-FFF2-40B4-BE49-F238E27FC236}">
                <a16:creationId xmlns:a16="http://schemas.microsoft.com/office/drawing/2014/main" id="{67CD7BF9-8E4B-4D33-A885-00023B88FC42}"/>
              </a:ext>
            </a:extLst>
          </p:cNvPr>
          <p:cNvSpPr/>
          <p:nvPr/>
        </p:nvSpPr>
        <p:spPr>
          <a:xfrm>
            <a:off x="4528943" y="3021241"/>
            <a:ext cx="1964724" cy="52516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LẬP TRÌNH</a:t>
            </a:r>
          </a:p>
        </p:txBody>
      </p:sp>
      <p:sp>
        <p:nvSpPr>
          <p:cNvPr id="7" name="Rectangle 6">
            <a:extLst>
              <a:ext uri="{FF2B5EF4-FFF2-40B4-BE49-F238E27FC236}">
                <a16:creationId xmlns:a16="http://schemas.microsoft.com/office/drawing/2014/main" id="{503F0199-5374-4284-99C4-91B80DF4DF60}"/>
              </a:ext>
            </a:extLst>
          </p:cNvPr>
          <p:cNvSpPr/>
          <p:nvPr/>
        </p:nvSpPr>
        <p:spPr>
          <a:xfrm>
            <a:off x="7451124" y="4516399"/>
            <a:ext cx="1964724" cy="52516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VẬN HÀNH</a:t>
            </a:r>
          </a:p>
        </p:txBody>
      </p:sp>
      <p:sp>
        <p:nvSpPr>
          <p:cNvPr id="9" name="Rectangle 8">
            <a:extLst>
              <a:ext uri="{FF2B5EF4-FFF2-40B4-BE49-F238E27FC236}">
                <a16:creationId xmlns:a16="http://schemas.microsoft.com/office/drawing/2014/main" id="{828E5F2F-065C-4C40-9FBE-59C87BE92884}"/>
              </a:ext>
            </a:extLst>
          </p:cNvPr>
          <p:cNvSpPr/>
          <p:nvPr/>
        </p:nvSpPr>
        <p:spPr>
          <a:xfrm>
            <a:off x="5968313" y="3768820"/>
            <a:ext cx="1964724" cy="52516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KIỂM THỬ</a:t>
            </a:r>
          </a:p>
        </p:txBody>
      </p:sp>
      <p:sp>
        <p:nvSpPr>
          <p:cNvPr id="10" name="Speech Bubble: Oval 9">
            <a:extLst>
              <a:ext uri="{FF2B5EF4-FFF2-40B4-BE49-F238E27FC236}">
                <a16:creationId xmlns:a16="http://schemas.microsoft.com/office/drawing/2014/main" id="{2ABDA729-4523-4200-BF57-2EA66995A223}"/>
              </a:ext>
            </a:extLst>
          </p:cNvPr>
          <p:cNvSpPr/>
          <p:nvPr/>
        </p:nvSpPr>
        <p:spPr>
          <a:xfrm>
            <a:off x="8575589" y="1251123"/>
            <a:ext cx="2927435" cy="2780278"/>
          </a:xfrm>
          <a:prstGeom prst="wedgeEllipseCallout">
            <a:avLst/>
          </a:prstGeom>
        </p:spPr>
        <p:style>
          <a:lnRef idx="3">
            <a:schemeClr val="lt1"/>
          </a:lnRef>
          <a:fillRef idx="1">
            <a:schemeClr val="accent1"/>
          </a:fillRef>
          <a:effectRef idx="1">
            <a:schemeClr val="accent1"/>
          </a:effectRef>
          <a:fontRef idx="minor">
            <a:schemeClr val="lt1"/>
          </a:fontRef>
        </p:style>
        <p:txBody>
          <a:bodyPr rtlCol="0" anchor="ctr"/>
          <a:lstStyle/>
          <a:p>
            <a:pPr marL="285750" indent="-285750">
              <a:buFontTx/>
              <a:buChar char="-"/>
            </a:pPr>
            <a:r>
              <a:rPr lang="en-US" sz="1400" b="1" dirty="0">
                <a:latin typeface="Arial" panose="020B0604020202020204" pitchFamily="34" charset="0"/>
                <a:cs typeface="Arial" panose="020B0604020202020204" pitchFamily="34" charset="0"/>
              </a:rPr>
              <a:t>KHÔNG THƯỜNG XUYÊN NHẬN ĐƯỢC PHẢN HỒI TỪ KHÁCH HÀNG</a:t>
            </a:r>
          </a:p>
          <a:p>
            <a:pPr marL="285750" indent="-285750">
              <a:buFontTx/>
              <a:buChar char="-"/>
            </a:pPr>
            <a:endParaRPr lang="en-US" sz="1400" b="1" dirty="0">
              <a:latin typeface="Arial" panose="020B0604020202020204" pitchFamily="34" charset="0"/>
              <a:cs typeface="Arial" panose="020B0604020202020204" pitchFamily="34" charset="0"/>
            </a:endParaRPr>
          </a:p>
          <a:p>
            <a:pPr marL="285750" indent="-285750">
              <a:buFontTx/>
              <a:buChar char="-"/>
            </a:pPr>
            <a:r>
              <a:rPr lang="en-US" sz="1400" b="1" dirty="0">
                <a:latin typeface="Arial" panose="020B0604020202020204" pitchFamily="34" charset="0"/>
                <a:cs typeface="Arial" panose="020B0604020202020204" pitchFamily="34" charset="0"/>
              </a:rPr>
              <a:t>KHÓ QUẢN LÍ ĐƯỢC RỦI RO TRONG QUÁ TRÌNH PHÁT TRIỂN</a:t>
            </a:r>
          </a:p>
        </p:txBody>
      </p:sp>
      <p:sp>
        <p:nvSpPr>
          <p:cNvPr id="3" name="Rectangle 2">
            <a:extLst>
              <a:ext uri="{FF2B5EF4-FFF2-40B4-BE49-F238E27FC236}">
                <a16:creationId xmlns:a16="http://schemas.microsoft.com/office/drawing/2014/main" id="{0FBF09EB-7A23-4E2E-9E03-7F7B0F33F2DD}"/>
              </a:ext>
            </a:extLst>
          </p:cNvPr>
          <p:cNvSpPr/>
          <p:nvPr/>
        </p:nvSpPr>
        <p:spPr>
          <a:xfrm>
            <a:off x="9415848" y="5366479"/>
            <a:ext cx="1964724" cy="525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BẢO TRÌ</a:t>
            </a:r>
          </a:p>
        </p:txBody>
      </p:sp>
    </p:spTree>
    <p:extLst>
      <p:ext uri="{BB962C8B-B14F-4D97-AF65-F5344CB8AC3E}">
        <p14:creationId xmlns:p14="http://schemas.microsoft.com/office/powerpoint/2010/main" val="334557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2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ppt_x"/>
                                          </p:val>
                                        </p:tav>
                                        <p:tav tm="100000">
                                          <p:val>
                                            <p:strVal val="#ppt_x"/>
                                          </p:val>
                                        </p:tav>
                                      </p:tavLst>
                                    </p:anim>
                                    <p:anim calcmode="lin" valueType="num">
                                      <p:cBhvr additive="base">
                                        <p:cTn id="24" dur="10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250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1000" fill="hold"/>
                                        <p:tgtEl>
                                          <p:spTgt spid="3"/>
                                        </p:tgtEl>
                                        <p:attrNameLst>
                                          <p:attrName>ppt_x</p:attrName>
                                        </p:attrNameLst>
                                      </p:cBhvr>
                                      <p:tavLst>
                                        <p:tav tm="0">
                                          <p:val>
                                            <p:strVal val="#ppt_x"/>
                                          </p:val>
                                        </p:tav>
                                        <p:tav tm="100000">
                                          <p:val>
                                            <p:strVal val="#ppt_x"/>
                                          </p:val>
                                        </p:tav>
                                      </p:tavLst>
                                    </p:anim>
                                    <p:anim calcmode="lin" valueType="num">
                                      <p:cBhvr additive="base">
                                        <p:cTn id="2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arn(inVertical)">
                                      <p:cBhvr>
                                        <p:cTn id="3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0C13-4667-471B-AA00-7631CA095FF9}"/>
              </a:ext>
            </a:extLst>
          </p:cNvPr>
          <p:cNvSpPr>
            <a:spLocks noGrp="1"/>
          </p:cNvSpPr>
          <p:nvPr>
            <p:ph type="title"/>
          </p:nvPr>
        </p:nvSpPr>
        <p:spPr/>
        <p:txBody>
          <a:bodyPr>
            <a:normAutofit/>
          </a:bodyPr>
          <a:lstStyle/>
          <a:p>
            <a:r>
              <a:rPr lang="en-US" sz="4800" b="1" dirty="0">
                <a:solidFill>
                  <a:schemeClr val="accent6">
                    <a:lumMod val="75000"/>
                  </a:schemeClr>
                </a:solidFill>
                <a:latin typeface="Arial" panose="020B0604020202020204" pitchFamily="34" charset="0"/>
                <a:cs typeface="Arial" panose="020B0604020202020204" pitchFamily="34" charset="0"/>
              </a:rPr>
              <a:t>THANKS FOR WATCHING!!</a:t>
            </a:r>
          </a:p>
        </p:txBody>
      </p:sp>
      <p:pic>
        <p:nvPicPr>
          <p:cNvPr id="1026" name="Picture 2" descr="HÃ¬nh áº£nh cÃ³ liÃªn quan">
            <a:extLst>
              <a:ext uri="{FF2B5EF4-FFF2-40B4-BE49-F238E27FC236}">
                <a16:creationId xmlns:a16="http://schemas.microsoft.com/office/drawing/2014/main" id="{0177B493-2874-438A-881E-57DBEB063E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7567" y="2293329"/>
            <a:ext cx="1440121" cy="14258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áº¿t quáº£ hÃ¬nh áº£nh cho exo sticker">
            <a:extLst>
              <a:ext uri="{FF2B5EF4-FFF2-40B4-BE49-F238E27FC236}">
                <a16:creationId xmlns:a16="http://schemas.microsoft.com/office/drawing/2014/main" id="{CAD15040-D80A-4EB0-B7B5-6A5A3CEAB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176" y="2739003"/>
            <a:ext cx="1202902" cy="14258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áº¿t quáº£ hÃ¬nh áº£nh cho exo sticker">
            <a:extLst>
              <a:ext uri="{FF2B5EF4-FFF2-40B4-BE49-F238E27FC236}">
                <a16:creationId xmlns:a16="http://schemas.microsoft.com/office/drawing/2014/main" id="{FC0DBB27-C9CD-4AA9-B3C0-34BA99F48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4665" y="4476824"/>
            <a:ext cx="1488952" cy="14258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Ã¬nh áº£nh cÃ³ liÃªn quan">
            <a:extLst>
              <a:ext uri="{FF2B5EF4-FFF2-40B4-BE49-F238E27FC236}">
                <a16:creationId xmlns:a16="http://schemas.microsoft.com/office/drawing/2014/main" id="{15F28CCD-8007-4C88-876B-DE0AAED408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7026" y="4000376"/>
            <a:ext cx="1488952" cy="16307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Ã¬nh áº£nh cÃ³ liÃªn quan">
            <a:extLst>
              <a:ext uri="{FF2B5EF4-FFF2-40B4-BE49-F238E27FC236}">
                <a16:creationId xmlns:a16="http://schemas.microsoft.com/office/drawing/2014/main" id="{CA86977F-5B17-4173-BE75-828DCAC0F7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3891" y="2445168"/>
            <a:ext cx="1370253" cy="1500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625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952B0-9514-4370-B47B-34B7683239A5}"/>
              </a:ext>
            </a:extLst>
          </p:cNvPr>
          <p:cNvSpPr>
            <a:spLocks noGrp="1"/>
          </p:cNvSpPr>
          <p:nvPr>
            <p:ph type="title"/>
          </p:nvPr>
        </p:nvSpPr>
        <p:spPr>
          <a:xfrm>
            <a:off x="1484310" y="442783"/>
            <a:ext cx="10018713" cy="1640849"/>
          </a:xfrm>
        </p:spPr>
        <p:txBody>
          <a:bodyPr>
            <a:normAutofit/>
          </a:bodyPr>
          <a:lstStyle/>
          <a:p>
            <a:r>
              <a:rPr lang="en-US" b="1" dirty="0">
                <a:solidFill>
                  <a:schemeClr val="accent6">
                    <a:lumMod val="75000"/>
                  </a:schemeClr>
                </a:solidFill>
                <a:latin typeface="Arial" panose="020B0604020202020204" pitchFamily="34" charset="0"/>
                <a:cs typeface="Arial" panose="020B0604020202020204" pitchFamily="34" charset="0"/>
              </a:rPr>
              <a:t>SỰ RA ĐỜI CỦA MÔ HÌNH SCRUM</a:t>
            </a:r>
          </a:p>
        </p:txBody>
      </p:sp>
      <p:sp>
        <p:nvSpPr>
          <p:cNvPr id="3" name="Content Placeholder 2">
            <a:extLst>
              <a:ext uri="{FF2B5EF4-FFF2-40B4-BE49-F238E27FC236}">
                <a16:creationId xmlns:a16="http://schemas.microsoft.com/office/drawing/2014/main" id="{EA4274D2-5285-4CA0-8AB8-B6EF96CF5F87}"/>
              </a:ext>
            </a:extLst>
          </p:cNvPr>
          <p:cNvSpPr>
            <a:spLocks noGrp="1"/>
          </p:cNvSpPr>
          <p:nvPr>
            <p:ph idx="1"/>
          </p:nvPr>
        </p:nvSpPr>
        <p:spPr>
          <a:xfrm>
            <a:off x="1484310" y="2083632"/>
            <a:ext cx="10018713" cy="2613286"/>
          </a:xfrm>
        </p:spPr>
        <p:txBody>
          <a:bodyPr/>
          <a:lstStyle/>
          <a:p>
            <a:endParaRPr lang="en-US" b="1" dirty="0">
              <a:latin typeface="Arial" panose="020B0604020202020204" pitchFamily="34" charset="0"/>
              <a:cs typeface="Arial" panose="020B0604020202020204" pitchFamily="34" charset="0"/>
            </a:endParaRPr>
          </a:p>
          <a:p>
            <a:r>
              <a:rPr lang="en-US" b="1" dirty="0" err="1">
                <a:latin typeface="Arial" panose="020B0604020202020204" pitchFamily="34" charset="0"/>
                <a:cs typeface="Arial" panose="020B0604020202020204" pitchFamily="34" charset="0"/>
              </a:rPr>
              <a:t>Nhằm</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mang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đến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một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a:t>
            </a:r>
            <a:r>
              <a:rPr lang="vi-VN" b="1" dirty="0">
                <a:latin typeface="Arial" panose="020B0604020202020204" pitchFamily="34" charset="0"/>
                <a:cs typeface="Arial" panose="020B0604020202020204" pitchFamily="34" charset="0"/>
              </a:rPr>
              <a:t>ư</a:t>
            </a:r>
            <a:r>
              <a:rPr lang="en-US" b="1" dirty="0" err="1">
                <a:latin typeface="Arial" panose="020B0604020202020204" pitchFamily="34" charset="0"/>
                <a:cs typeface="Arial" panose="020B0604020202020204" pitchFamily="34" charset="0"/>
              </a:rPr>
              <a:t>ơng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pháp</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phát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triển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phần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mềm</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linh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hoạt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để</a:t>
            </a:r>
            <a:r>
              <a:rPr lang="en-US" b="1" dirty="0">
                <a:latin typeface="Arial" panose="020B0604020202020204" pitchFamily="34" charset="0"/>
                <a:cs typeface="Arial" panose="020B0604020202020204" pitchFamily="34" charset="0"/>
              </a:rPr>
              <a:t> đ</a:t>
            </a:r>
            <a:r>
              <a:rPr lang="vi-VN" b="1" dirty="0">
                <a:latin typeface="Arial" panose="020B0604020202020204" pitchFamily="34" charset="0"/>
                <a:cs typeface="Arial" panose="020B0604020202020204" pitchFamily="34" charset="0"/>
              </a:rPr>
              <a:t>ư</a:t>
            </a:r>
            <a:r>
              <a:rPr lang="en-US" b="1" dirty="0">
                <a:latin typeface="Arial" panose="020B0604020202020204" pitchFamily="34" charset="0"/>
                <a:cs typeface="Arial" panose="020B0604020202020204" pitchFamily="34" charset="0"/>
              </a:rPr>
              <a:t>a </a:t>
            </a:r>
            <a:r>
              <a:rPr lang="en-US" b="1" dirty="0" err="1">
                <a:latin typeface="Arial" panose="020B0604020202020204" pitchFamily="34" charset="0"/>
                <a:cs typeface="Arial" panose="020B0604020202020204" pitchFamily="34" charset="0"/>
              </a:rPr>
              <a:t>sản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phẩm</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đến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tay</a:t>
            </a:r>
            <a:r>
              <a:rPr lang="en-US" b="1" dirty="0">
                <a:latin typeface="Arial" panose="020B0604020202020204" pitchFamily="34" charset="0"/>
                <a:cs typeface="Arial" panose="020B0604020202020204" pitchFamily="34" charset="0"/>
              </a:rPr>
              <a:t> ng</a:t>
            </a:r>
            <a:r>
              <a:rPr lang="vi-VN" b="1" dirty="0">
                <a:latin typeface="Arial" panose="020B0604020202020204" pitchFamily="34" charset="0"/>
                <a:cs typeface="Arial" panose="020B0604020202020204" pitchFamily="34" charset="0"/>
              </a:rPr>
              <a:t>ư</a:t>
            </a:r>
            <a:r>
              <a:rPr lang="en-US" b="1" dirty="0" err="1">
                <a:latin typeface="Arial" panose="020B0604020202020204" pitchFamily="34" charset="0"/>
                <a:cs typeface="Arial" panose="020B0604020202020204" pitchFamily="34" charset="0"/>
              </a:rPr>
              <a:t>ời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dùng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một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cách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nhanh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nhất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bám</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sát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nhu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cầu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thay</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đổi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của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khách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hàng</a:t>
            </a:r>
            <a:r>
              <a:rPr lang="en-US"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162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68D0E-E9F7-4B46-9BF8-5CCC963156F9}"/>
              </a:ext>
            </a:extLst>
          </p:cNvPr>
          <p:cNvSpPr>
            <a:spLocks noGrp="1"/>
          </p:cNvSpPr>
          <p:nvPr>
            <p:ph type="title"/>
          </p:nvPr>
        </p:nvSpPr>
        <p:spPr/>
        <p:txBody>
          <a:bodyPr>
            <a:normAutofit/>
          </a:bodyPr>
          <a:lstStyle/>
          <a:p>
            <a:r>
              <a:rPr lang="en-US" sz="4400" b="1" dirty="0">
                <a:solidFill>
                  <a:schemeClr val="accent6">
                    <a:lumMod val="75000"/>
                  </a:schemeClr>
                </a:solidFill>
                <a:latin typeface="Arial" panose="020B0604020202020204" pitchFamily="34" charset="0"/>
                <a:cs typeface="Arial" panose="020B0604020202020204" pitchFamily="34" charset="0"/>
              </a:rPr>
              <a:t>CÁC VAI TRÒ TRONG SCRUM</a:t>
            </a:r>
          </a:p>
        </p:txBody>
      </p:sp>
    </p:spTree>
    <p:extLst>
      <p:ext uri="{BB962C8B-B14F-4D97-AF65-F5344CB8AC3E}">
        <p14:creationId xmlns:p14="http://schemas.microsoft.com/office/powerpoint/2010/main" val="2475854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ACBC04-1EEF-47E5-8CA2-D50602F41F4C}"/>
              </a:ext>
            </a:extLst>
          </p:cNvPr>
          <p:cNvSpPr/>
          <p:nvPr/>
        </p:nvSpPr>
        <p:spPr>
          <a:xfrm>
            <a:off x="4860325" y="345991"/>
            <a:ext cx="2706129" cy="741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SCRUM ROLES</a:t>
            </a:r>
          </a:p>
        </p:txBody>
      </p:sp>
      <p:sp>
        <p:nvSpPr>
          <p:cNvPr id="6" name="Oval 5">
            <a:extLst>
              <a:ext uri="{FF2B5EF4-FFF2-40B4-BE49-F238E27FC236}">
                <a16:creationId xmlns:a16="http://schemas.microsoft.com/office/drawing/2014/main" id="{72FBC844-AA0A-45DD-88AA-01292E6BC357}"/>
              </a:ext>
            </a:extLst>
          </p:cNvPr>
          <p:cNvSpPr/>
          <p:nvPr/>
        </p:nvSpPr>
        <p:spPr>
          <a:xfrm>
            <a:off x="1145058" y="2252018"/>
            <a:ext cx="2137719" cy="976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PRODUCT</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OWNER</a:t>
            </a:r>
          </a:p>
        </p:txBody>
      </p:sp>
      <p:sp>
        <p:nvSpPr>
          <p:cNvPr id="7" name="Oval 6">
            <a:extLst>
              <a:ext uri="{FF2B5EF4-FFF2-40B4-BE49-F238E27FC236}">
                <a16:creationId xmlns:a16="http://schemas.microsoft.com/office/drawing/2014/main" id="{FF7BD887-8CD2-4881-B8B5-1104B5862F0D}"/>
              </a:ext>
            </a:extLst>
          </p:cNvPr>
          <p:cNvSpPr/>
          <p:nvPr/>
        </p:nvSpPr>
        <p:spPr>
          <a:xfrm>
            <a:off x="4712044" y="2252018"/>
            <a:ext cx="2570205" cy="976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SCRUM MASTER</a:t>
            </a:r>
          </a:p>
        </p:txBody>
      </p:sp>
      <p:sp>
        <p:nvSpPr>
          <p:cNvPr id="8" name="Oval 7">
            <a:extLst>
              <a:ext uri="{FF2B5EF4-FFF2-40B4-BE49-F238E27FC236}">
                <a16:creationId xmlns:a16="http://schemas.microsoft.com/office/drawing/2014/main" id="{9D2A8CA5-8D65-46EC-8CC4-95D9C94A3DFE}"/>
              </a:ext>
            </a:extLst>
          </p:cNvPr>
          <p:cNvSpPr/>
          <p:nvPr/>
        </p:nvSpPr>
        <p:spPr>
          <a:xfrm>
            <a:off x="8909222" y="2252019"/>
            <a:ext cx="2137719" cy="976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SCRUM TEAM</a:t>
            </a:r>
          </a:p>
        </p:txBody>
      </p:sp>
      <p:cxnSp>
        <p:nvCxnSpPr>
          <p:cNvPr id="10" name="Straight Arrow Connector 9">
            <a:extLst>
              <a:ext uri="{FF2B5EF4-FFF2-40B4-BE49-F238E27FC236}">
                <a16:creationId xmlns:a16="http://schemas.microsoft.com/office/drawing/2014/main" id="{CC325892-B3F8-4E62-B615-1CC8012914D6}"/>
              </a:ext>
            </a:extLst>
          </p:cNvPr>
          <p:cNvCxnSpPr>
            <a:cxnSpLocks/>
            <a:stCxn id="5" idx="2"/>
            <a:endCxn id="6" idx="0"/>
          </p:cNvCxnSpPr>
          <p:nvPr/>
        </p:nvCxnSpPr>
        <p:spPr>
          <a:xfrm flipH="1">
            <a:off x="2213918" y="1087396"/>
            <a:ext cx="3999472" cy="11646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5D1330F0-D835-4E41-9927-EC0A02CE4066}"/>
              </a:ext>
            </a:extLst>
          </p:cNvPr>
          <p:cNvCxnSpPr>
            <a:cxnSpLocks/>
            <a:stCxn id="5" idx="2"/>
            <a:endCxn id="7" idx="0"/>
          </p:cNvCxnSpPr>
          <p:nvPr/>
        </p:nvCxnSpPr>
        <p:spPr>
          <a:xfrm flipH="1">
            <a:off x="5997147" y="1087396"/>
            <a:ext cx="216243" cy="11646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21F7DD96-9402-4C7C-A58E-4D16E6BDF8AE}"/>
              </a:ext>
            </a:extLst>
          </p:cNvPr>
          <p:cNvCxnSpPr>
            <a:cxnSpLocks/>
            <a:stCxn id="5" idx="2"/>
            <a:endCxn id="8" idx="0"/>
          </p:cNvCxnSpPr>
          <p:nvPr/>
        </p:nvCxnSpPr>
        <p:spPr>
          <a:xfrm>
            <a:off x="6213390" y="1087396"/>
            <a:ext cx="3764692" cy="11646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Rectangle: Rounded Corners 29">
            <a:extLst>
              <a:ext uri="{FF2B5EF4-FFF2-40B4-BE49-F238E27FC236}">
                <a16:creationId xmlns:a16="http://schemas.microsoft.com/office/drawing/2014/main" id="{94D1F12A-B1F3-4D11-BCCE-3E4E35DC4BFE}"/>
              </a:ext>
            </a:extLst>
          </p:cNvPr>
          <p:cNvSpPr/>
          <p:nvPr/>
        </p:nvSpPr>
        <p:spPr>
          <a:xfrm>
            <a:off x="310980" y="3629800"/>
            <a:ext cx="3632886" cy="244045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lgn="just">
              <a:buFontTx/>
              <a:buChar char="-"/>
            </a:pPr>
            <a:r>
              <a:rPr lang="en-US" dirty="0" err="1">
                <a:latin typeface="Arial" panose="020B0604020202020204" pitchFamily="34" charset="0"/>
                <a:cs typeface="Arial" panose="020B0604020202020204" pitchFamily="34" charset="0"/>
              </a:rPr>
              <a:t>Phụ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phẩm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quyết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thứ</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ư</a:t>
            </a:r>
            <a:r>
              <a:rPr lang="en-US" dirty="0">
                <a:latin typeface="Arial" panose="020B0604020202020204" pitchFamily="34" charset="0"/>
                <a:cs typeface="Arial" panose="020B0604020202020204" pitchFamily="34" charset="0"/>
              </a:rPr>
              <a:t>u </a:t>
            </a:r>
            <a:r>
              <a:rPr lang="en-US" dirty="0" err="1">
                <a:latin typeface="Arial" panose="020B0604020202020204" pitchFamily="34" charset="0"/>
                <a:cs typeface="Arial" panose="020B0604020202020204" pitchFamily="34" charset="0"/>
              </a:rPr>
              <a:t>tiên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án</a:t>
            </a:r>
            <a:endParaRPr lang="en-US" dirty="0">
              <a:latin typeface="Arial" panose="020B0604020202020204" pitchFamily="34" charset="0"/>
              <a:cs typeface="Arial" panose="020B0604020202020204" pitchFamily="34" charset="0"/>
            </a:endParaRPr>
          </a:p>
          <a:p>
            <a:pPr marL="285750" indent="-285750" algn="just">
              <a:buFontTx/>
              <a:buChar char="-"/>
            </a:pP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Scrum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project manager, </a:t>
            </a:r>
            <a:r>
              <a:rPr lang="en-US" dirty="0" err="1">
                <a:latin typeface="Arial" panose="020B0604020202020204" pitchFamily="34" charset="0"/>
                <a:cs typeface="Arial" panose="020B0604020202020204" pitchFamily="34" charset="0"/>
              </a:rPr>
              <a:t>BrSE</a:t>
            </a:r>
            <a:r>
              <a:rPr lang="en-US" dirty="0">
                <a:latin typeface="Arial" panose="020B0604020202020204" pitchFamily="34" charset="0"/>
                <a:cs typeface="Arial" panose="020B0604020202020204" pitchFamily="34" charset="0"/>
              </a:rPr>
              <a:t>, BA,… </a:t>
            </a:r>
          </a:p>
        </p:txBody>
      </p:sp>
      <p:sp>
        <p:nvSpPr>
          <p:cNvPr id="31" name="Rectangle: Rounded Corners 30">
            <a:extLst>
              <a:ext uri="{FF2B5EF4-FFF2-40B4-BE49-F238E27FC236}">
                <a16:creationId xmlns:a16="http://schemas.microsoft.com/office/drawing/2014/main" id="{58992094-EB66-432F-8841-1128DC084590}"/>
              </a:ext>
            </a:extLst>
          </p:cNvPr>
          <p:cNvSpPr/>
          <p:nvPr/>
        </p:nvSpPr>
        <p:spPr>
          <a:xfrm>
            <a:off x="4368116" y="3629797"/>
            <a:ext cx="3632885" cy="24404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lgn="just">
              <a:buFontTx/>
              <a:buChar char="-"/>
            </a:pPr>
            <a:r>
              <a:rPr lang="vi-VN" dirty="0">
                <a:latin typeface="Arial" panose="020B0604020202020204" pitchFamily="34" charset="0"/>
                <a:cs typeface="Arial" panose="020B0604020202020204" pitchFamily="34" charset="0"/>
              </a:rPr>
              <a:t>Người chịu trách nhiệm làm cho quy trình chạy trơn tru, để loại bỏ những trở ngại mà tác động đến năng suất, và tổ chức, tạo điều kiện cho các cuộc họp quan trọng</a:t>
            </a:r>
            <a:r>
              <a:rPr lang="en-US" dirty="0">
                <a:latin typeface="Arial" panose="020B0604020202020204" pitchFamily="34" charset="0"/>
                <a:cs typeface="Arial" panose="020B0604020202020204" pitchFamily="34" charset="0"/>
              </a:rPr>
              <a:t>.</a:t>
            </a:r>
          </a:p>
          <a:p>
            <a:pPr marL="285750" indent="-285750" algn="just">
              <a:buFontTx/>
              <a:buChar char="-"/>
            </a:pP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Tester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Leader</a:t>
            </a:r>
          </a:p>
          <a:p>
            <a:pPr marL="285750" indent="-285750" algn="ctr">
              <a:buFontTx/>
              <a:buChar char="-"/>
            </a:pPr>
            <a:endParaRPr lang="en-US" dirty="0">
              <a:latin typeface="Arial" panose="020B0604020202020204" pitchFamily="34" charset="0"/>
              <a:cs typeface="Arial" panose="020B0604020202020204" pitchFamily="34" charset="0"/>
            </a:endParaRPr>
          </a:p>
        </p:txBody>
      </p:sp>
      <p:sp>
        <p:nvSpPr>
          <p:cNvPr id="32" name="Rectangle: Rounded Corners 31">
            <a:extLst>
              <a:ext uri="{FF2B5EF4-FFF2-40B4-BE49-F238E27FC236}">
                <a16:creationId xmlns:a16="http://schemas.microsoft.com/office/drawing/2014/main" id="{A722FE5A-F5E0-47F6-B1EF-734397314E25}"/>
              </a:ext>
            </a:extLst>
          </p:cNvPr>
          <p:cNvSpPr/>
          <p:nvPr/>
        </p:nvSpPr>
        <p:spPr>
          <a:xfrm>
            <a:off x="8340811" y="3629798"/>
            <a:ext cx="3632885" cy="24404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lgn="just">
              <a:buFontTx/>
              <a:buChar char="-"/>
            </a:pPr>
            <a:r>
              <a:rPr lang="en-US" dirty="0" err="1">
                <a:latin typeface="Arial" panose="020B0604020202020204" pitchFamily="34" charset="0"/>
                <a:cs typeface="Arial" panose="020B0604020202020204" pitchFamily="34" charset="0"/>
              </a:rPr>
              <a:t>Tham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tiếp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án</a:t>
            </a:r>
            <a:endParaRPr lang="en-US" dirty="0">
              <a:latin typeface="Arial" panose="020B0604020202020204" pitchFamily="34" charset="0"/>
              <a:cs typeface="Arial" panose="020B0604020202020204" pitchFamily="34" charset="0"/>
            </a:endParaRPr>
          </a:p>
          <a:p>
            <a:pPr marL="285750" indent="-285750" algn="just">
              <a:buFontTx/>
              <a:buChar char="-"/>
            </a:pPr>
            <a:r>
              <a:rPr lang="en-US" dirty="0" err="1">
                <a:latin typeface="Arial" panose="020B0604020202020204" pitchFamily="34" charset="0"/>
                <a:cs typeface="Arial" panose="020B0604020202020204" pitchFamily="34" charset="0"/>
              </a:rPr>
              <a:t>Đòi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hỏi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tổ</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cam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nhiệm</a:t>
            </a:r>
            <a:endParaRPr lang="en-US" dirty="0">
              <a:latin typeface="Arial" panose="020B0604020202020204" pitchFamily="34" charset="0"/>
              <a:cs typeface="Arial" panose="020B0604020202020204" pitchFamily="34" charset="0"/>
            </a:endParaRPr>
          </a:p>
          <a:p>
            <a:pPr marL="285750" indent="-285750" algn="just">
              <a:buFontTx/>
              <a:buChar char="-"/>
            </a:pPr>
            <a:r>
              <a:rPr lang="en-US" dirty="0">
                <a:latin typeface="Arial" panose="020B0604020202020204" pitchFamily="34" charset="0"/>
                <a:cs typeface="Arial" panose="020B0604020202020204" pitchFamily="34" charset="0"/>
              </a:rPr>
              <a:t>BA, tester, programmer, coder, designer,…</a:t>
            </a:r>
          </a:p>
        </p:txBody>
      </p:sp>
    </p:spTree>
    <p:extLst>
      <p:ext uri="{BB962C8B-B14F-4D97-AF65-F5344CB8AC3E}">
        <p14:creationId xmlns:p14="http://schemas.microsoft.com/office/powerpoint/2010/main" val="273354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10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arn(inVertical)">
                                      <p:cBhvr>
                                        <p:cTn id="12" dur="10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935D3-5891-4351-9845-427545E3EE65}"/>
              </a:ext>
            </a:extLst>
          </p:cNvPr>
          <p:cNvSpPr>
            <a:spLocks noGrp="1"/>
          </p:cNvSpPr>
          <p:nvPr>
            <p:ph type="title"/>
          </p:nvPr>
        </p:nvSpPr>
        <p:spPr>
          <a:xfrm>
            <a:off x="1086642" y="419725"/>
            <a:ext cx="10018713" cy="969363"/>
          </a:xfrm>
        </p:spPr>
        <p:txBody>
          <a:bodyPr/>
          <a:lstStyle/>
          <a:p>
            <a:r>
              <a:rPr lang="en-US" b="1" dirty="0">
                <a:solidFill>
                  <a:schemeClr val="accent6">
                    <a:lumMod val="75000"/>
                  </a:schemeClr>
                </a:solidFill>
                <a:latin typeface="Arial" panose="020B0604020202020204" pitchFamily="34" charset="0"/>
                <a:cs typeface="Arial" panose="020B0604020202020204" pitchFamily="34" charset="0"/>
              </a:rPr>
              <a:t>SCRUM VẬN HÀNH NH</a:t>
            </a:r>
            <a:r>
              <a:rPr lang="vi-VN" b="1" dirty="0">
                <a:solidFill>
                  <a:schemeClr val="accent6">
                    <a:lumMod val="75000"/>
                  </a:schemeClr>
                </a:solidFill>
                <a:latin typeface="Arial" panose="020B0604020202020204" pitchFamily="34" charset="0"/>
                <a:cs typeface="Arial" panose="020B0604020202020204" pitchFamily="34" charset="0"/>
              </a:rPr>
              <a:t>Ư</a:t>
            </a:r>
            <a:r>
              <a:rPr lang="en-US" b="1" dirty="0">
                <a:solidFill>
                  <a:schemeClr val="accent6">
                    <a:lumMod val="75000"/>
                  </a:schemeClr>
                </a:solidFill>
                <a:latin typeface="Arial" panose="020B0604020202020204" pitchFamily="34" charset="0"/>
                <a:cs typeface="Arial" panose="020B0604020202020204" pitchFamily="34" charset="0"/>
              </a:rPr>
              <a:t> THẾ NÀO?</a:t>
            </a:r>
          </a:p>
        </p:txBody>
      </p:sp>
      <p:pic>
        <p:nvPicPr>
          <p:cNvPr id="4" name="Picture 3">
            <a:extLst>
              <a:ext uri="{FF2B5EF4-FFF2-40B4-BE49-F238E27FC236}">
                <a16:creationId xmlns:a16="http://schemas.microsoft.com/office/drawing/2014/main" id="{93F8DF51-78C4-414B-A2A5-9FE3E4B35D0A}"/>
              </a:ext>
            </a:extLst>
          </p:cNvPr>
          <p:cNvPicPr>
            <a:picLocks noChangeAspect="1"/>
          </p:cNvPicPr>
          <p:nvPr/>
        </p:nvPicPr>
        <p:blipFill>
          <a:blip r:embed="rId2"/>
          <a:stretch>
            <a:fillRect/>
          </a:stretch>
        </p:blipFill>
        <p:spPr>
          <a:xfrm>
            <a:off x="1229193" y="1499016"/>
            <a:ext cx="9488774" cy="4939259"/>
          </a:xfrm>
          <a:prstGeom prst="rect">
            <a:avLst/>
          </a:prstGeom>
        </p:spPr>
      </p:pic>
    </p:spTree>
    <p:extLst>
      <p:ext uri="{BB962C8B-B14F-4D97-AF65-F5344CB8AC3E}">
        <p14:creationId xmlns:p14="http://schemas.microsoft.com/office/powerpoint/2010/main" val="899976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64E75-8DC7-4700-AFD0-5611934B49DB}"/>
              </a:ext>
            </a:extLst>
          </p:cNvPr>
          <p:cNvSpPr>
            <a:spLocks noGrp="1"/>
          </p:cNvSpPr>
          <p:nvPr>
            <p:ph type="title"/>
          </p:nvPr>
        </p:nvSpPr>
        <p:spPr>
          <a:xfrm>
            <a:off x="1484310" y="929389"/>
            <a:ext cx="10018711" cy="675807"/>
          </a:xfrm>
        </p:spPr>
        <p:txBody>
          <a:bodyPr>
            <a:noAutofit/>
          </a:bodyPr>
          <a:lstStyle/>
          <a:p>
            <a:r>
              <a:rPr lang="en-US" sz="4400" b="1" dirty="0">
                <a:solidFill>
                  <a:schemeClr val="accent6">
                    <a:lumMod val="75000"/>
                  </a:schemeClr>
                </a:solidFill>
                <a:latin typeface="Arial" panose="020B0604020202020204" pitchFamily="34" charset="0"/>
                <a:cs typeface="Arial" panose="020B0604020202020204" pitchFamily="34" charset="0"/>
              </a:rPr>
              <a:t>SCRUM VẬN HÀNH NH</a:t>
            </a:r>
            <a:r>
              <a:rPr lang="vi-VN" sz="4400" b="1" dirty="0">
                <a:solidFill>
                  <a:schemeClr val="accent6">
                    <a:lumMod val="75000"/>
                  </a:schemeClr>
                </a:solidFill>
                <a:cs typeface="Arial" panose="020B0604020202020204" pitchFamily="34" charset="0"/>
              </a:rPr>
              <a:t>Ư</a:t>
            </a:r>
            <a:r>
              <a:rPr lang="en-US" sz="4400" b="1" dirty="0">
                <a:solidFill>
                  <a:schemeClr val="accent6">
                    <a:lumMod val="75000"/>
                  </a:schemeClr>
                </a:solidFill>
                <a:latin typeface="Arial" panose="020B0604020202020204" pitchFamily="34" charset="0"/>
                <a:cs typeface="Arial" panose="020B0604020202020204" pitchFamily="34" charset="0"/>
              </a:rPr>
              <a:t> THẾ NÀO?</a:t>
            </a:r>
            <a:endParaRPr lang="en-US" sz="4400" dirty="0"/>
          </a:p>
        </p:txBody>
      </p:sp>
      <p:sp>
        <p:nvSpPr>
          <p:cNvPr id="4" name="Text Placeholder 3">
            <a:extLst>
              <a:ext uri="{FF2B5EF4-FFF2-40B4-BE49-F238E27FC236}">
                <a16:creationId xmlns:a16="http://schemas.microsoft.com/office/drawing/2014/main" id="{776BADEC-333B-426B-9D96-1582AFFC41F4}"/>
              </a:ext>
            </a:extLst>
          </p:cNvPr>
          <p:cNvSpPr>
            <a:spLocks noGrp="1"/>
          </p:cNvSpPr>
          <p:nvPr>
            <p:ph type="body" idx="1"/>
          </p:nvPr>
        </p:nvSpPr>
        <p:spPr>
          <a:xfrm>
            <a:off x="1484312" y="2143593"/>
            <a:ext cx="10018713" cy="3647607"/>
          </a:xfrm>
        </p:spPr>
        <p:txBody>
          <a:bodyPr/>
          <a:lstStyle/>
          <a:p>
            <a:pPr marL="342900" indent="-342900" algn="just">
              <a:buFontTx/>
              <a:buChar char="-"/>
            </a:pPr>
            <a:r>
              <a:rPr lang="en-US" b="1" dirty="0">
                <a:latin typeface="Arial" panose="020B0604020202020204" pitchFamily="34" charset="0"/>
                <a:cs typeface="Arial" panose="020B0604020202020204" pitchFamily="34" charset="0"/>
              </a:rPr>
              <a:t>Scum chia </a:t>
            </a:r>
            <a:r>
              <a:rPr lang="en-US" b="1" dirty="0" err="1">
                <a:latin typeface="Arial" panose="020B0604020202020204" pitchFamily="34" charset="0"/>
                <a:cs typeface="Arial" panose="020B0604020202020204" pitchFamily="34" charset="0"/>
              </a:rPr>
              <a:t>nhỏ</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dự</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án</a:t>
            </a:r>
            <a:r>
              <a:rPr lang="en-US" b="1" dirty="0">
                <a:latin typeface="Arial" panose="020B0604020202020204" pitchFamily="34" charset="0"/>
                <a:cs typeface="Arial" panose="020B0604020202020204" pitchFamily="34" charset="0"/>
              </a:rPr>
              <a:t> ra </a:t>
            </a:r>
            <a:r>
              <a:rPr lang="en-US" b="1" dirty="0" err="1">
                <a:latin typeface="Arial" panose="020B0604020202020204" pitchFamily="34" charset="0"/>
                <a:cs typeface="Arial" panose="020B0604020202020204" pitchFamily="34" charset="0"/>
              </a:rPr>
              <a:t>thành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nhiều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vòng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lặp</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phát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triển</a:t>
            </a:r>
            <a:r>
              <a:rPr lang="en-US" b="1" dirty="0">
                <a:latin typeface="Arial" panose="020B0604020202020204" pitchFamily="34" charset="0"/>
                <a:cs typeface="Arial" panose="020B0604020202020204" pitchFamily="34" charset="0"/>
              </a:rPr>
              <a:t> đ</a:t>
            </a:r>
            <a:r>
              <a:rPr lang="vi-VN" b="1" dirty="0">
                <a:latin typeface="Arial" panose="020B0604020202020204" pitchFamily="34" charset="0"/>
                <a:cs typeface="Arial" panose="020B0604020202020204" pitchFamily="34" charset="0"/>
              </a:rPr>
              <a:t>ư</a:t>
            </a:r>
            <a:r>
              <a:rPr lang="en-US" b="1" dirty="0" err="1">
                <a:latin typeface="Arial" panose="020B0604020202020204" pitchFamily="34" charset="0"/>
                <a:cs typeface="Arial" panose="020B0604020202020204" pitchFamily="34" charset="0"/>
              </a:rPr>
              <a:t>ợc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gọi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là</a:t>
            </a:r>
            <a:r>
              <a:rPr lang="en-US" b="1" dirty="0">
                <a:latin typeface="Arial" panose="020B0604020202020204" pitchFamily="34" charset="0"/>
                <a:cs typeface="Arial" panose="020B0604020202020204" pitchFamily="34" charset="0"/>
              </a:rPr>
              <a:t> Sprint.</a:t>
            </a:r>
          </a:p>
          <a:p>
            <a:pPr marL="342900" indent="-342900" algn="just">
              <a:buFontTx/>
              <a:buChar char="-"/>
            </a:pPr>
            <a:r>
              <a:rPr lang="en-US" b="1" dirty="0" err="1">
                <a:latin typeface="Arial" panose="020B0604020202020204" pitchFamily="34" charset="0"/>
                <a:cs typeface="Arial" panose="020B0604020202020204" pitchFamily="34" charset="0"/>
              </a:rPr>
              <a:t>Độ</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dài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của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mỗi</a:t>
            </a:r>
            <a:r>
              <a:rPr lang="en-US" b="1" dirty="0">
                <a:latin typeface="Arial" panose="020B0604020202020204" pitchFamily="34" charset="0"/>
                <a:cs typeface="Arial" panose="020B0604020202020204" pitchFamily="34" charset="0"/>
              </a:rPr>
              <a:t> Sprint do Product Owner </a:t>
            </a:r>
            <a:r>
              <a:rPr lang="en-US" b="1" dirty="0" err="1">
                <a:latin typeface="Arial" panose="020B0604020202020204" pitchFamily="34" charset="0"/>
                <a:cs typeface="Arial" panose="020B0604020202020204" pitchFamily="34" charset="0"/>
              </a:rPr>
              <a:t>quyết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định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a:t>
            </a:r>
            <a:r>
              <a:rPr lang="vi-VN" b="1" dirty="0">
                <a:latin typeface="Arial" panose="020B0604020202020204" pitchFamily="34" charset="0"/>
                <a:cs typeface="Arial" panose="020B0604020202020204" pitchFamily="34" charset="0"/>
              </a:rPr>
              <a:t>ư</a:t>
            </a:r>
            <a:r>
              <a:rPr lang="en-US" b="1" dirty="0" err="1">
                <a:latin typeface="Arial" panose="020B0604020202020204" pitchFamily="34" charset="0"/>
                <a:cs typeface="Arial" panose="020B0604020202020204" pitchFamily="34" charset="0"/>
              </a:rPr>
              <a:t>ờng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khoảng</a:t>
            </a:r>
            <a:r>
              <a:rPr lang="en-US" b="1" dirty="0">
                <a:latin typeface="Arial" panose="020B0604020202020204" pitchFamily="34" charset="0"/>
                <a:cs typeface="Arial" panose="020B0604020202020204" pitchFamily="34" charset="0"/>
              </a:rPr>
              <a:t> d</a:t>
            </a:r>
            <a:r>
              <a:rPr lang="vi-VN" b="1" dirty="0">
                <a:latin typeface="Arial" panose="020B0604020202020204" pitchFamily="34" charset="0"/>
                <a:cs typeface="Arial" panose="020B0604020202020204" pitchFamily="34" charset="0"/>
              </a:rPr>
              <a:t>ư</a:t>
            </a:r>
            <a:r>
              <a:rPr lang="en-US" b="1" dirty="0" err="1">
                <a:latin typeface="Arial" panose="020B0604020202020204" pitchFamily="34" charset="0"/>
                <a:cs typeface="Arial" panose="020B0604020202020204" pitchFamily="34" charset="0"/>
              </a:rPr>
              <a:t>ới</a:t>
            </a:r>
            <a:r>
              <a:rPr lang="en-US" b="1" dirty="0">
                <a:latin typeface="Arial" panose="020B0604020202020204" pitchFamily="34" charset="0"/>
                <a:cs typeface="Arial" panose="020B0604020202020204" pitchFamily="34" charset="0"/>
              </a:rPr>
              <a:t> 4 </a:t>
            </a:r>
            <a:r>
              <a:rPr lang="en-US" b="1" dirty="0" err="1">
                <a:latin typeface="Arial" panose="020B0604020202020204" pitchFamily="34" charset="0"/>
                <a:cs typeface="Arial" panose="020B0604020202020204" pitchFamily="34" charset="0"/>
              </a:rPr>
              <a:t>tuần</a:t>
            </a:r>
            <a:r>
              <a:rPr lang="en-US" b="1" dirty="0">
                <a:latin typeface="Arial" panose="020B0604020202020204" pitchFamily="34" charset="0"/>
                <a:cs typeface="Arial" panose="020B0604020202020204" pitchFamily="34" charset="0"/>
              </a:rPr>
              <a:t>.</a:t>
            </a:r>
          </a:p>
          <a:p>
            <a:pPr marL="342900" indent="-342900" algn="just">
              <a:buFontTx/>
              <a:buChar char="-"/>
            </a:pPr>
            <a:r>
              <a:rPr lang="vi-VN" b="1" dirty="0">
                <a:latin typeface="Arial" panose="020B0604020202020204" pitchFamily="34" charset="0"/>
                <a:cs typeface="Arial" panose="020B0604020202020204" pitchFamily="34" charset="0"/>
              </a:rPr>
              <a:t>Một sprint hoàn thành một chức năng, mục đích nào đó trong toàn hệ thống.</a:t>
            </a:r>
            <a:r>
              <a:rPr lang="en-US" b="1" dirty="0">
                <a:latin typeface="Arial" panose="020B0604020202020204" pitchFamily="34" charset="0"/>
                <a:cs typeface="Arial" panose="020B0604020202020204" pitchFamily="34" charset="0"/>
              </a:rPr>
              <a:t> </a:t>
            </a:r>
            <a:r>
              <a:rPr lang="vi-VN" b="1" dirty="0">
                <a:latin typeface="Arial" panose="020B0604020202020204" pitchFamily="34" charset="0"/>
                <a:cs typeface="Arial" panose="020B0604020202020204" pitchFamily="34" charset="0"/>
              </a:rPr>
              <a:t>Các nhiệm vụ của sprint được chia thành danh mục, đội phát triển sẽ làm việc và đánh giá lại sao cho đạt mục tiêu ban đầu trong khoảng thời gian đề ra.</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866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5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75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7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3C79A-CC9F-4D2E-8A00-29139615DEF2}"/>
              </a:ext>
            </a:extLst>
          </p:cNvPr>
          <p:cNvSpPr>
            <a:spLocks noGrp="1"/>
          </p:cNvSpPr>
          <p:nvPr>
            <p:ph type="title"/>
          </p:nvPr>
        </p:nvSpPr>
        <p:spPr>
          <a:xfrm>
            <a:off x="1550215" y="271849"/>
            <a:ext cx="10018711" cy="1229497"/>
          </a:xfrm>
        </p:spPr>
        <p:txBody>
          <a:bodyPr>
            <a:normAutofit/>
          </a:bodyPr>
          <a:lstStyle/>
          <a:p>
            <a:r>
              <a:rPr lang="en-US" sz="4000" b="1" dirty="0">
                <a:solidFill>
                  <a:schemeClr val="accent6">
                    <a:lumMod val="75000"/>
                  </a:schemeClr>
                </a:solidFill>
                <a:latin typeface="Arial" panose="020B0604020202020204" pitchFamily="34" charset="0"/>
                <a:cs typeface="Arial" panose="020B0604020202020204" pitchFamily="34" charset="0"/>
              </a:rPr>
              <a:t>NGUYÊN TẮC HOẶT ĐỘNG CỦA SPRINT</a:t>
            </a:r>
            <a:endParaRPr lang="en-US" sz="4000" b="1" dirty="0">
              <a:latin typeface="Arial" panose="020B0604020202020204" pitchFamily="34" charset="0"/>
              <a:cs typeface="Arial" panose="020B0604020202020204" pitchFamily="34" charset="0"/>
            </a:endParaRPr>
          </a:p>
        </p:txBody>
      </p:sp>
      <p:pic>
        <p:nvPicPr>
          <p:cNvPr id="1028" name="Picture 4" descr="HÃ¬nh áº£nh cÃ³ liÃªn quan">
            <a:extLst>
              <a:ext uri="{FF2B5EF4-FFF2-40B4-BE49-F238E27FC236}">
                <a16:creationId xmlns:a16="http://schemas.microsoft.com/office/drawing/2014/main" id="{F5B35605-84D4-4114-A2D9-8249CFA2D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952" y="3926358"/>
            <a:ext cx="2770618" cy="26597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áº¿t quáº£ hÃ¬nh áº£nh cho STICKER BTS">
            <a:extLst>
              <a:ext uri="{FF2B5EF4-FFF2-40B4-BE49-F238E27FC236}">
                <a16:creationId xmlns:a16="http://schemas.microsoft.com/office/drawing/2014/main" id="{133451AF-02C9-41E2-B6F1-7AF7C4AF4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640" y="3734915"/>
            <a:ext cx="2148574" cy="2622552"/>
          </a:xfrm>
          <a:prstGeom prst="rect">
            <a:avLst/>
          </a:prstGeom>
          <a:noFill/>
          <a:extLst>
            <a:ext uri="{909E8E84-426E-40DD-AFC4-6F175D3DCCD1}">
              <a14:hiddenFill xmlns:a14="http://schemas.microsoft.com/office/drawing/2010/main">
                <a:solidFill>
                  <a:srgbClr val="FFFFFF"/>
                </a:solidFill>
              </a14:hiddenFill>
            </a:ext>
          </a:extLst>
        </p:spPr>
      </p:pic>
      <p:sp>
        <p:nvSpPr>
          <p:cNvPr id="8" name="Thought Bubble: Cloud 7">
            <a:extLst>
              <a:ext uri="{FF2B5EF4-FFF2-40B4-BE49-F238E27FC236}">
                <a16:creationId xmlns:a16="http://schemas.microsoft.com/office/drawing/2014/main" id="{CE6F9348-C0D2-4587-A00B-5ED9335B3BB2}"/>
              </a:ext>
            </a:extLst>
          </p:cNvPr>
          <p:cNvSpPr/>
          <p:nvPr/>
        </p:nvSpPr>
        <p:spPr>
          <a:xfrm>
            <a:off x="6836952" y="1665469"/>
            <a:ext cx="5080728" cy="1927654"/>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latin typeface="Arial" panose="020B0604020202020204" pitchFamily="34" charset="0"/>
                <a:cs typeface="Arial" panose="020B0604020202020204" pitchFamily="34" charset="0"/>
              </a:rPr>
              <a:t>Vậy</a:t>
            </a:r>
            <a:r>
              <a:rPr lang="en-US" b="1" dirty="0">
                <a:latin typeface="Arial" panose="020B0604020202020204" pitchFamily="34" charset="0"/>
                <a:cs typeface="Arial" panose="020B0604020202020204" pitchFamily="34" charset="0"/>
              </a:rPr>
              <a:t> </a:t>
            </a:r>
            <a:r>
              <a:rPr lang="en-US" b="1" dirty="0">
                <a:solidFill>
                  <a:schemeClr val="accent3">
                    <a:lumMod val="75000"/>
                  </a:schemeClr>
                </a:solidFill>
                <a:latin typeface="Arial" panose="020B0604020202020204" pitchFamily="34" charset="0"/>
                <a:cs typeface="Arial" panose="020B0604020202020204" pitchFamily="34" charset="0"/>
              </a:rPr>
              <a:t>ĐÓNG KHUNG THỜI GIAN </a:t>
            </a:r>
            <a:r>
              <a:rPr lang="en-US" b="1" dirty="0" err="1">
                <a:solidFill>
                  <a:schemeClr val="tx1"/>
                </a:solidFill>
                <a:latin typeface="Arial" panose="020B0604020202020204" pitchFamily="34" charset="0"/>
                <a:cs typeface="Arial" panose="020B0604020202020204" pitchFamily="34" charset="0"/>
              </a:rPr>
              <a:t>là</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gì</a:t>
            </a:r>
            <a:r>
              <a:rPr lang="en-US" b="1" dirty="0">
                <a:latin typeface="Arial" panose="020B0604020202020204" pitchFamily="34" charset="0"/>
                <a:cs typeface="Arial" panose="020B0604020202020204" pitchFamily="34" charset="0"/>
              </a:rPr>
              <a:t> ??</a:t>
            </a:r>
          </a:p>
        </p:txBody>
      </p:sp>
      <p:sp>
        <p:nvSpPr>
          <p:cNvPr id="9" name="Explosion: 8 Points 8">
            <a:extLst>
              <a:ext uri="{FF2B5EF4-FFF2-40B4-BE49-F238E27FC236}">
                <a16:creationId xmlns:a16="http://schemas.microsoft.com/office/drawing/2014/main" id="{1E2B7C5A-B7ED-48E4-92F2-CBEBD7FAC0D0}"/>
              </a:ext>
            </a:extLst>
          </p:cNvPr>
          <p:cNvSpPr/>
          <p:nvPr/>
        </p:nvSpPr>
        <p:spPr>
          <a:xfrm>
            <a:off x="2203169" y="1290555"/>
            <a:ext cx="4633783" cy="2961065"/>
          </a:xfrm>
          <a:prstGeom prst="irregularSeal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Sprint </a:t>
            </a:r>
            <a:r>
              <a:rPr lang="en-US" b="1" dirty="0" err="1">
                <a:solidFill>
                  <a:schemeClr val="tx1"/>
                </a:solidFill>
                <a:latin typeface="Arial" panose="020B0604020202020204" pitchFamily="34" charset="0"/>
                <a:cs typeface="Arial" panose="020B0604020202020204" pitchFamily="34" charset="0"/>
              </a:rPr>
              <a:t>hoạt</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động</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theo</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nguyên</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tắc</a:t>
            </a:r>
            <a:r>
              <a:rPr lang="en-US" b="1" dirty="0">
                <a:solidFill>
                  <a:schemeClr val="tx1"/>
                </a:solidFill>
                <a:latin typeface="Arial" panose="020B0604020202020204" pitchFamily="34" charset="0"/>
                <a:cs typeface="Arial" panose="020B0604020202020204" pitchFamily="34" charset="0"/>
              </a:rPr>
              <a:t> </a:t>
            </a:r>
            <a:r>
              <a:rPr lang="en-US" b="1" dirty="0">
                <a:solidFill>
                  <a:schemeClr val="accent3">
                    <a:lumMod val="75000"/>
                  </a:schemeClr>
                </a:solidFill>
                <a:latin typeface="Arial" panose="020B0604020202020204" pitchFamily="34" charset="0"/>
                <a:cs typeface="Arial" panose="020B0604020202020204" pitchFamily="34" charset="0"/>
              </a:rPr>
              <a:t>ĐÓNG KHUNG THỜI GIAN</a:t>
            </a:r>
          </a:p>
        </p:txBody>
      </p:sp>
    </p:spTree>
    <p:extLst>
      <p:ext uri="{BB962C8B-B14F-4D97-AF65-F5344CB8AC3E}">
        <p14:creationId xmlns:p14="http://schemas.microsoft.com/office/powerpoint/2010/main" val="2428066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4B75-3DAB-4DA7-ACF9-FC99E6872BA5}"/>
              </a:ext>
            </a:extLst>
          </p:cNvPr>
          <p:cNvSpPr>
            <a:spLocks noGrp="1"/>
          </p:cNvSpPr>
          <p:nvPr>
            <p:ph type="title"/>
          </p:nvPr>
        </p:nvSpPr>
        <p:spPr>
          <a:xfrm>
            <a:off x="1484313" y="345990"/>
            <a:ext cx="10018711" cy="1210962"/>
          </a:xfrm>
        </p:spPr>
        <p:txBody>
          <a:bodyPr>
            <a:normAutofit/>
          </a:bodyPr>
          <a:lstStyle/>
          <a:p>
            <a:r>
              <a:rPr lang="en-US" sz="4000" b="1" dirty="0">
                <a:solidFill>
                  <a:schemeClr val="accent6">
                    <a:lumMod val="75000"/>
                  </a:schemeClr>
                </a:solidFill>
                <a:latin typeface="Arial" panose="020B0604020202020204" pitchFamily="34" charset="0"/>
                <a:cs typeface="Arial" panose="020B0604020202020204" pitchFamily="34" charset="0"/>
              </a:rPr>
              <a:t>ĐÓNG KHUNG THỜI GIAN LÀ GÌ?</a:t>
            </a:r>
          </a:p>
        </p:txBody>
      </p:sp>
      <p:sp>
        <p:nvSpPr>
          <p:cNvPr id="3" name="Text Placeholder 2">
            <a:extLst>
              <a:ext uri="{FF2B5EF4-FFF2-40B4-BE49-F238E27FC236}">
                <a16:creationId xmlns:a16="http://schemas.microsoft.com/office/drawing/2014/main" id="{1B12BC58-10E0-41D4-9B92-89D5CCBF966F}"/>
              </a:ext>
            </a:extLst>
          </p:cNvPr>
          <p:cNvSpPr>
            <a:spLocks noGrp="1"/>
          </p:cNvSpPr>
          <p:nvPr>
            <p:ph type="body" idx="1"/>
          </p:nvPr>
        </p:nvSpPr>
        <p:spPr>
          <a:xfrm>
            <a:off x="688975" y="1717587"/>
            <a:ext cx="5271813" cy="4201297"/>
          </a:xfrm>
        </p:spPr>
        <p:txBody>
          <a:bodyPr>
            <a:normAutofit/>
          </a:bodyPr>
          <a:lstStyle/>
          <a:p>
            <a:pPr algn="just"/>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Xác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định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khoảng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thời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gian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hữu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hạn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cho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từng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hoạt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động</a:t>
            </a:r>
            <a:r>
              <a:rPr lang="en-US" b="1" dirty="0">
                <a:latin typeface="Arial" panose="020B0604020202020204" pitchFamily="34" charset="0"/>
                <a:cs typeface="Arial" panose="020B0604020202020204" pitchFamily="34" charset="0"/>
              </a:rPr>
              <a:t>.</a:t>
            </a:r>
          </a:p>
          <a:p>
            <a:pPr algn="just"/>
            <a:r>
              <a:rPr lang="en-US" b="1" dirty="0">
                <a:latin typeface="Arial" panose="020B0604020202020204" pitchFamily="34" charset="0"/>
                <a:cs typeface="Arial" panose="020B0604020202020204" pitchFamily="34" charset="0"/>
              </a:rPr>
              <a:t>- Đ</a:t>
            </a:r>
            <a:r>
              <a:rPr lang="vi-VN" b="1" dirty="0">
                <a:latin typeface="Arial" panose="020B0604020202020204" pitchFamily="34" charset="0"/>
                <a:cs typeface="Arial" panose="020B0604020202020204" pitchFamily="34" charset="0"/>
              </a:rPr>
              <a:t>ư</a:t>
            </a:r>
            <a:r>
              <a:rPr lang="en-US" b="1" dirty="0">
                <a:latin typeface="Arial" panose="020B0604020202020204" pitchFamily="34" charset="0"/>
                <a:cs typeface="Arial" panose="020B0604020202020204" pitchFamily="34" charset="0"/>
              </a:rPr>
              <a:t>a ra </a:t>
            </a:r>
            <a:r>
              <a:rPr lang="en-US" b="1" dirty="0" err="1">
                <a:latin typeface="Arial" panose="020B0604020202020204" pitchFamily="34" charset="0"/>
                <a:cs typeface="Arial" panose="020B0604020202020204" pitchFamily="34" charset="0"/>
              </a:rPr>
              <a:t>một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mốc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thời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gian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bắt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đầu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và</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kết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thúc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cho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hoạt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động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đó</a:t>
            </a:r>
            <a:r>
              <a:rPr lang="en-US" b="1" dirty="0">
                <a:latin typeface="Arial" panose="020B0604020202020204" pitchFamily="34" charset="0"/>
                <a:cs typeface="Arial" panose="020B0604020202020204" pitchFamily="34" charset="0"/>
              </a:rPr>
              <a:t>.</a:t>
            </a:r>
          </a:p>
          <a:p>
            <a:pPr algn="just"/>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Chấm</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dứt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khi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khung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thời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gian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kết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thúc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bất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kể</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đã</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hoàn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thành</a:t>
            </a:r>
            <a:r>
              <a:rPr lang="en-US" b="1" dirty="0">
                <a:latin typeface="Arial" panose="020B0604020202020204" pitchFamily="34" charset="0"/>
                <a:cs typeface="Arial" panose="020B0604020202020204" pitchFamily="34" charset="0"/>
              </a:rPr>
              <a:t> hay </a:t>
            </a:r>
            <a:r>
              <a:rPr lang="en-US" b="1" dirty="0" err="1">
                <a:latin typeface="Arial" panose="020B0604020202020204" pitchFamily="34" charset="0"/>
                <a:cs typeface="Arial" panose="020B0604020202020204" pitchFamily="34" charset="0"/>
              </a:rPr>
              <a:t>không</a:t>
            </a:r>
            <a:r>
              <a:rPr lang="en-US" b="1"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EDE0461E-2A3F-40B6-9903-158DC4510283}"/>
              </a:ext>
            </a:extLst>
          </p:cNvPr>
          <p:cNvPicPr>
            <a:picLocks noChangeAspect="1"/>
          </p:cNvPicPr>
          <p:nvPr/>
        </p:nvPicPr>
        <p:blipFill>
          <a:blip r:embed="rId2"/>
          <a:stretch>
            <a:fillRect/>
          </a:stretch>
        </p:blipFill>
        <p:spPr>
          <a:xfrm>
            <a:off x="6231212" y="1717588"/>
            <a:ext cx="5271812" cy="4201297"/>
          </a:xfrm>
          <a:prstGeom prst="rect">
            <a:avLst/>
          </a:prstGeom>
        </p:spPr>
      </p:pic>
    </p:spTree>
    <p:extLst>
      <p:ext uri="{BB962C8B-B14F-4D97-AF65-F5344CB8AC3E}">
        <p14:creationId xmlns:p14="http://schemas.microsoft.com/office/powerpoint/2010/main" val="178120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
  <TotalTime>2345</TotalTime>
  <Words>1276</Words>
  <Application>Microsoft Office PowerPoint</Application>
  <PresentationFormat>Widescreen</PresentationFormat>
  <Paragraphs>122</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Corbel</vt:lpstr>
      <vt:lpstr>Parallax</vt:lpstr>
      <vt:lpstr>BÀI THUYẾT TRÌNH MÔ HÌNH SCRUM Nhóm 7</vt:lpstr>
      <vt:lpstr>MÔ HÌNH PHÁT TRIỂN PHẦN MỀM TRUYỀN THỐNG (MÔ HÌNH THÁC NƯỚC)</vt:lpstr>
      <vt:lpstr>SỰ RA ĐỜI CỦA MÔ HÌNH SCRUM</vt:lpstr>
      <vt:lpstr>CÁC VAI TRÒ TRONG SCRUM</vt:lpstr>
      <vt:lpstr>PowerPoint Presentation</vt:lpstr>
      <vt:lpstr>SCRUM VẬN HÀNH NHƯ THẾ NÀO?</vt:lpstr>
      <vt:lpstr>SCRUM VẬN HÀNH NHƯ THẾ NÀO?</vt:lpstr>
      <vt:lpstr>NGUYÊN TẮC HOẶT ĐỘNG CỦA SPRINT</vt:lpstr>
      <vt:lpstr>ĐÓNG KHUNG THỜI GIAN LÀ GÌ?</vt:lpstr>
      <vt:lpstr>SPRINT VẬN HÀNH NHƯ THẾ NÀO?</vt:lpstr>
      <vt:lpstr>SPRINT VẬN HÀNH NHƯ THẾ NÀO?</vt:lpstr>
      <vt:lpstr>SPRINT VẬN HÀNH NHƯ THẾ NÀO?</vt:lpstr>
      <vt:lpstr>SPRINT VẬN HÀNH NHƯ THẾ NÀO?</vt:lpstr>
      <vt:lpstr>SPRINT VẬN HÀNH NHƯ THẾ NÀO?</vt:lpstr>
      <vt:lpstr>SO SÁNH SCRUM VỚI MÔ HÌNH THÁC NƯỚC VÀ XOẮN ỐC</vt:lpstr>
      <vt:lpstr>ĐIỂM MẠNH CỦA MÔ HÌNH SCRUM</vt:lpstr>
      <vt:lpstr>ĐIỂM MẠNH CỦA MÔ HÌNH SCRUM</vt:lpstr>
      <vt:lpstr>ĐIỂM YẾU CỦA MÔ HÌNH SCRUM</vt:lpstr>
      <vt:lpstr>SỬ DỤNG MÔ HÌNH SCRUM KHI NÀO</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THUYẾT TRÌNH MÔ HÌNH SCRUM Nhóm 7</dc:title>
  <dc:creator>Bửu Đàm Văn Hoàng</dc:creator>
  <cp:lastModifiedBy>Bửu Đàm Văn Hoàng</cp:lastModifiedBy>
  <cp:revision>44</cp:revision>
  <dcterms:created xsi:type="dcterms:W3CDTF">2018-08-31T07:35:06Z</dcterms:created>
  <dcterms:modified xsi:type="dcterms:W3CDTF">2018-09-09T11:44:53Z</dcterms:modified>
</cp:coreProperties>
</file>